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62" r:id="rId3"/>
    <p:sldId id="282" r:id="rId4"/>
    <p:sldId id="283" r:id="rId5"/>
    <p:sldId id="284" r:id="rId6"/>
    <p:sldId id="285" r:id="rId7"/>
    <p:sldId id="286" r:id="rId8"/>
    <p:sldId id="287" r:id="rId9"/>
    <p:sldId id="288" r:id="rId10"/>
    <p:sldId id="289" r:id="rId11"/>
    <p:sldId id="299" r:id="rId12"/>
    <p:sldId id="290" r:id="rId13"/>
    <p:sldId id="291" r:id="rId14"/>
    <p:sldId id="292" r:id="rId15"/>
    <p:sldId id="293" r:id="rId16"/>
    <p:sldId id="294" r:id="rId17"/>
    <p:sldId id="295" r:id="rId18"/>
    <p:sldId id="296" r:id="rId19"/>
    <p:sldId id="297" r:id="rId20"/>
    <p:sldId id="298" r:id="rId21"/>
    <p:sldId id="300" r:id="rId22"/>
    <p:sldId id="301" r:id="rId23"/>
    <p:sldId id="302" r:id="rId24"/>
    <p:sldId id="303" r:id="rId25"/>
    <p:sldId id="258" r:id="rId2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F5135B-FC38-48E3-ABDE-C47C7966DEA6}" v="1" dt="2025-06-30T07:05:09.600"/>
  </p1510:revLst>
</p1510:revInfo>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2395" autoAdjust="0"/>
  </p:normalViewPr>
  <p:slideViewPr>
    <p:cSldViewPr snapToGrid="0">
      <p:cViewPr varScale="1">
        <p:scale>
          <a:sx n="69" d="100"/>
          <a:sy n="69" d="100"/>
        </p:scale>
        <p:origin x="215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N DER HOEVEN Roland" userId="ab4e78b4-103f-47df-a429-cce467f8b11d" providerId="ADAL" clId="{67F5135B-FC38-48E3-ABDE-C47C7966DEA6}"/>
    <pc:docChg chg="modSld">
      <pc:chgData name="VAN DER HOEVEN Roland" userId="ab4e78b4-103f-47df-a429-cce467f8b11d" providerId="ADAL" clId="{67F5135B-FC38-48E3-ABDE-C47C7966DEA6}" dt="2025-06-30T07:08:25.072" v="5" actId="20577"/>
      <pc:docMkLst>
        <pc:docMk/>
      </pc:docMkLst>
      <pc:sldChg chg="modSp mod">
        <pc:chgData name="VAN DER HOEVEN Roland" userId="ab4e78b4-103f-47df-a429-cce467f8b11d" providerId="ADAL" clId="{67F5135B-FC38-48E3-ABDE-C47C7966DEA6}" dt="2025-06-30T07:05:03.636" v="3" actId="790"/>
        <pc:sldMkLst>
          <pc:docMk/>
          <pc:sldMk cId="0" sldId="262"/>
        </pc:sldMkLst>
        <pc:spChg chg="mod">
          <ac:chgData name="VAN DER HOEVEN Roland" userId="ab4e78b4-103f-47df-a429-cce467f8b11d" providerId="ADAL" clId="{67F5135B-FC38-48E3-ABDE-C47C7966DEA6}" dt="2025-06-30T07:05:03.636" v="3" actId="790"/>
          <ac:spMkLst>
            <pc:docMk/>
            <pc:sldMk cId="0" sldId="262"/>
            <ac:spMk id="8" creationId="{2AA61EC9-EC61-C34A-0FDB-DA24F874E673}"/>
          </ac:spMkLst>
        </pc:spChg>
      </pc:sldChg>
      <pc:sldChg chg="modSp mod">
        <pc:chgData name="VAN DER HOEVEN Roland" userId="ab4e78b4-103f-47df-a429-cce467f8b11d" providerId="ADAL" clId="{67F5135B-FC38-48E3-ABDE-C47C7966DEA6}" dt="2025-06-30T07:04:28.111" v="1" actId="790"/>
        <pc:sldMkLst>
          <pc:docMk/>
          <pc:sldMk cId="0" sldId="284"/>
        </pc:sldMkLst>
        <pc:spChg chg="mod">
          <ac:chgData name="VAN DER HOEVEN Roland" userId="ab4e78b4-103f-47df-a429-cce467f8b11d" providerId="ADAL" clId="{67F5135B-FC38-48E3-ABDE-C47C7966DEA6}" dt="2025-06-30T07:04:28.111" v="1" actId="790"/>
          <ac:spMkLst>
            <pc:docMk/>
            <pc:sldMk cId="0" sldId="284"/>
            <ac:spMk id="2" creationId="{6F561CC9-5C7D-6E14-40C6-D81CBAA5817B}"/>
          </ac:spMkLst>
        </pc:spChg>
      </pc:sldChg>
      <pc:sldChg chg="modSp mod">
        <pc:chgData name="VAN DER HOEVEN Roland" userId="ab4e78b4-103f-47df-a429-cce467f8b11d" providerId="ADAL" clId="{67F5135B-FC38-48E3-ABDE-C47C7966DEA6}" dt="2025-06-30T07:05:51.492" v="4" actId="20577"/>
        <pc:sldMkLst>
          <pc:docMk/>
          <pc:sldMk cId="0" sldId="287"/>
        </pc:sldMkLst>
        <pc:spChg chg="mod">
          <ac:chgData name="VAN DER HOEVEN Roland" userId="ab4e78b4-103f-47df-a429-cce467f8b11d" providerId="ADAL" clId="{67F5135B-FC38-48E3-ABDE-C47C7966DEA6}" dt="2025-06-30T07:05:51.492" v="4" actId="20577"/>
          <ac:spMkLst>
            <pc:docMk/>
            <pc:sldMk cId="0" sldId="287"/>
            <ac:spMk id="9" creationId="{29A388E4-C1AD-E52F-CF77-D6DA204E1F9F}"/>
          </ac:spMkLst>
        </pc:spChg>
      </pc:sldChg>
      <pc:sldChg chg="modSp mod">
        <pc:chgData name="VAN DER HOEVEN Roland" userId="ab4e78b4-103f-47df-a429-cce467f8b11d" providerId="ADAL" clId="{67F5135B-FC38-48E3-ABDE-C47C7966DEA6}" dt="2025-06-30T07:08:25.072" v="5" actId="20577"/>
        <pc:sldMkLst>
          <pc:docMk/>
          <pc:sldMk cId="0" sldId="303"/>
        </pc:sldMkLst>
        <pc:spChg chg="mod">
          <ac:chgData name="VAN DER HOEVEN Roland" userId="ab4e78b4-103f-47df-a429-cce467f8b11d" providerId="ADAL" clId="{67F5135B-FC38-48E3-ABDE-C47C7966DEA6}" dt="2025-06-30T07:08:25.072" v="5" actId="20577"/>
          <ac:spMkLst>
            <pc:docMk/>
            <pc:sldMk cId="0" sldId="303"/>
            <ac:spMk id="3" creationId="{B24F3FF7-5D78-8C3B-750D-60628C44FA6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A47CF180-2076-FE50-5B79-238916B71EB3}"/>
              </a:ext>
            </a:extLst>
          </p:cNvPr>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3" name="Espace réservé de la date 2">
            <a:extLst>
              <a:ext uri="{FF2B5EF4-FFF2-40B4-BE49-F238E27FC236}">
                <a16:creationId xmlns:a16="http://schemas.microsoft.com/office/drawing/2014/main" id="{C062405B-692B-E79C-9C98-75AB67422F62}"/>
              </a:ext>
            </a:extLst>
          </p:cNvPr>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EB211D8E-CAE7-45CA-8DAF-499AD5BE4B04}" type="datetime1">
              <a:rPr lang="fr-FR"/>
              <a:pPr lvl="0"/>
              <a:t>30/06/2025</a:t>
            </a:fld>
            <a:endParaRPr lang="fr-FR"/>
          </a:p>
        </p:txBody>
      </p:sp>
      <p:sp>
        <p:nvSpPr>
          <p:cNvPr id="4" name="Espace réservé de l'image des diapositives 3">
            <a:extLst>
              <a:ext uri="{FF2B5EF4-FFF2-40B4-BE49-F238E27FC236}">
                <a16:creationId xmlns:a16="http://schemas.microsoft.com/office/drawing/2014/main" id="{E2BBA6BB-5183-98D2-93A5-8B75F1BD9709}"/>
              </a:ext>
            </a:extLst>
          </p:cNvPr>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Espace réservé des notes 4">
            <a:extLst>
              <a:ext uri="{FF2B5EF4-FFF2-40B4-BE49-F238E27FC236}">
                <a16:creationId xmlns:a16="http://schemas.microsoft.com/office/drawing/2014/main" id="{7B93E191-FD6D-F82A-806D-2210B73E49D5}"/>
              </a:ext>
            </a:extLst>
          </p:cNvPr>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a:extLst>
              <a:ext uri="{FF2B5EF4-FFF2-40B4-BE49-F238E27FC236}">
                <a16:creationId xmlns:a16="http://schemas.microsoft.com/office/drawing/2014/main" id="{779C3462-0017-82A0-D18C-FC90258CB7A8}"/>
              </a:ext>
            </a:extLst>
          </p:cNvPr>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endParaRPr lang="fr-FR"/>
          </a:p>
        </p:txBody>
      </p:sp>
      <p:sp>
        <p:nvSpPr>
          <p:cNvPr id="7" name="Espace réservé du numéro de diapositive 6">
            <a:extLst>
              <a:ext uri="{FF2B5EF4-FFF2-40B4-BE49-F238E27FC236}">
                <a16:creationId xmlns:a16="http://schemas.microsoft.com/office/drawing/2014/main" id="{1383AC0F-A95B-84DD-DCC7-1FD2346AEAF0}"/>
              </a:ext>
            </a:extLst>
          </p:cNvPr>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stStyle>
          <a:p>
            <a:pPr lvl="0"/>
            <a:fld id="{80BC272A-FA81-4AA7-88E5-731059442798}" type="slidenum">
              <a:t>‹N°›</a:t>
            </a:fld>
            <a:endParaRPr lang="fr-FR"/>
          </a:p>
        </p:txBody>
      </p:sp>
    </p:spTree>
    <p:extLst>
      <p:ext uri="{BB962C8B-B14F-4D97-AF65-F5344CB8AC3E}">
        <p14:creationId xmlns:p14="http://schemas.microsoft.com/office/powerpoint/2010/main" val="400168976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fr-FR"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Olivier</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a:t>
            </a:fld>
            <a:endParaRPr lang="fr-BE"/>
          </a:p>
        </p:txBody>
      </p:sp>
    </p:spTree>
    <p:extLst>
      <p:ext uri="{BB962C8B-B14F-4D97-AF65-F5344CB8AC3E}">
        <p14:creationId xmlns:p14="http://schemas.microsoft.com/office/powerpoint/2010/main" val="18083074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 / Anne</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10</a:t>
            </a:fld>
            <a:endParaRPr lang="fr-BE"/>
          </a:p>
        </p:txBody>
      </p:sp>
    </p:spTree>
    <p:extLst>
      <p:ext uri="{BB962C8B-B14F-4D97-AF65-F5344CB8AC3E}">
        <p14:creationId xmlns:p14="http://schemas.microsoft.com/office/powerpoint/2010/main" val="1640713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11</a:t>
            </a:fld>
            <a:endParaRPr lang="fr-BE"/>
          </a:p>
        </p:txBody>
      </p:sp>
    </p:spTree>
    <p:extLst>
      <p:ext uri="{BB962C8B-B14F-4D97-AF65-F5344CB8AC3E}">
        <p14:creationId xmlns:p14="http://schemas.microsoft.com/office/powerpoint/2010/main" val="2241630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Olivier</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12</a:t>
            </a:fld>
            <a:endParaRPr lang="fr-BE"/>
          </a:p>
        </p:txBody>
      </p:sp>
    </p:spTree>
    <p:extLst>
      <p:ext uri="{BB962C8B-B14F-4D97-AF65-F5344CB8AC3E}">
        <p14:creationId xmlns:p14="http://schemas.microsoft.com/office/powerpoint/2010/main" val="955484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Olivier</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13</a:t>
            </a:fld>
            <a:endParaRPr lang="fr-BE"/>
          </a:p>
        </p:txBody>
      </p:sp>
    </p:spTree>
    <p:extLst>
      <p:ext uri="{BB962C8B-B14F-4D97-AF65-F5344CB8AC3E}">
        <p14:creationId xmlns:p14="http://schemas.microsoft.com/office/powerpoint/2010/main" val="8810805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Nathalie</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14</a:t>
            </a:fld>
            <a:endParaRPr lang="fr-BE"/>
          </a:p>
        </p:txBody>
      </p:sp>
    </p:spTree>
    <p:extLst>
      <p:ext uri="{BB962C8B-B14F-4D97-AF65-F5344CB8AC3E}">
        <p14:creationId xmlns:p14="http://schemas.microsoft.com/office/powerpoint/2010/main" val="184830525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Nathalie</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15</a:t>
            </a:fld>
            <a:endParaRPr lang="fr-BE"/>
          </a:p>
        </p:txBody>
      </p:sp>
    </p:spTree>
    <p:extLst>
      <p:ext uri="{BB962C8B-B14F-4D97-AF65-F5344CB8AC3E}">
        <p14:creationId xmlns:p14="http://schemas.microsoft.com/office/powerpoint/2010/main" val="24966514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Nathalie</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16</a:t>
            </a:fld>
            <a:endParaRPr lang="fr-BE"/>
          </a:p>
        </p:txBody>
      </p:sp>
    </p:spTree>
    <p:extLst>
      <p:ext uri="{BB962C8B-B14F-4D97-AF65-F5344CB8AC3E}">
        <p14:creationId xmlns:p14="http://schemas.microsoft.com/office/powerpoint/2010/main" val="11023317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17</a:t>
            </a:fld>
            <a:endParaRPr lang="fr-BE"/>
          </a:p>
        </p:txBody>
      </p:sp>
    </p:spTree>
    <p:extLst>
      <p:ext uri="{BB962C8B-B14F-4D97-AF65-F5344CB8AC3E}">
        <p14:creationId xmlns:p14="http://schemas.microsoft.com/office/powerpoint/2010/main" val="178576522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18</a:t>
            </a:fld>
            <a:endParaRPr lang="fr-BE"/>
          </a:p>
        </p:txBody>
      </p:sp>
    </p:spTree>
    <p:extLst>
      <p:ext uri="{BB962C8B-B14F-4D97-AF65-F5344CB8AC3E}">
        <p14:creationId xmlns:p14="http://schemas.microsoft.com/office/powerpoint/2010/main" val="10730775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19</a:t>
            </a:fld>
            <a:endParaRPr lang="fr-BE"/>
          </a:p>
        </p:txBody>
      </p:sp>
    </p:spTree>
    <p:extLst>
      <p:ext uri="{BB962C8B-B14F-4D97-AF65-F5344CB8AC3E}">
        <p14:creationId xmlns:p14="http://schemas.microsoft.com/office/powerpoint/2010/main" val="1542922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Jeanne</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2</a:t>
            </a:fld>
            <a:endParaRPr lang="fr-BE"/>
          </a:p>
        </p:txBody>
      </p:sp>
    </p:spTree>
    <p:extLst>
      <p:ext uri="{BB962C8B-B14F-4D97-AF65-F5344CB8AC3E}">
        <p14:creationId xmlns:p14="http://schemas.microsoft.com/office/powerpoint/2010/main" val="18428090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20</a:t>
            </a:fld>
            <a:endParaRPr lang="fr-BE"/>
          </a:p>
        </p:txBody>
      </p:sp>
    </p:spTree>
    <p:extLst>
      <p:ext uri="{BB962C8B-B14F-4D97-AF65-F5344CB8AC3E}">
        <p14:creationId xmlns:p14="http://schemas.microsoft.com/office/powerpoint/2010/main" val="29236829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21</a:t>
            </a:fld>
            <a:endParaRPr lang="fr-BE"/>
          </a:p>
        </p:txBody>
      </p:sp>
    </p:spTree>
    <p:extLst>
      <p:ext uri="{BB962C8B-B14F-4D97-AF65-F5344CB8AC3E}">
        <p14:creationId xmlns:p14="http://schemas.microsoft.com/office/powerpoint/2010/main" val="22217792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22</a:t>
            </a:fld>
            <a:endParaRPr lang="fr-BE"/>
          </a:p>
        </p:txBody>
      </p:sp>
    </p:spTree>
    <p:extLst>
      <p:ext uri="{BB962C8B-B14F-4D97-AF65-F5344CB8AC3E}">
        <p14:creationId xmlns:p14="http://schemas.microsoft.com/office/powerpoint/2010/main" val="401467303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23</a:t>
            </a:fld>
            <a:endParaRPr lang="fr-BE"/>
          </a:p>
        </p:txBody>
      </p:sp>
    </p:spTree>
    <p:extLst>
      <p:ext uri="{BB962C8B-B14F-4D97-AF65-F5344CB8AC3E}">
        <p14:creationId xmlns:p14="http://schemas.microsoft.com/office/powerpoint/2010/main" val="403488668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24</a:t>
            </a:fld>
            <a:endParaRPr lang="fr-BE"/>
          </a:p>
        </p:txBody>
      </p:sp>
    </p:spTree>
    <p:extLst>
      <p:ext uri="{BB962C8B-B14F-4D97-AF65-F5344CB8AC3E}">
        <p14:creationId xmlns:p14="http://schemas.microsoft.com/office/powerpoint/2010/main" val="406772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Olivier</a:t>
            </a:r>
          </a:p>
          <a:p>
            <a:r>
              <a:rPr lang="fr-BE" dirty="0"/>
              <a:t>3 notions proches mais différentes</a:t>
            </a:r>
          </a:p>
          <a:p>
            <a:r>
              <a:rPr lang="fr-BE" dirty="0"/>
              <a:t>Auto = historique &gt; confiance</a:t>
            </a:r>
          </a:p>
          <a:p>
            <a:r>
              <a:rPr lang="fr-BE" dirty="0"/>
              <a:t>Auto = opportunité + recherche collective + pratique existante (80%agc)</a:t>
            </a:r>
          </a:p>
          <a:p>
            <a:r>
              <a:rPr lang="fr-BE" dirty="0"/>
              <a:t>Proportionnalité</a:t>
            </a:r>
          </a:p>
          <a:p>
            <a:r>
              <a:rPr lang="fr-BE" dirty="0"/>
              <a:t>Admin évalue l’auto-éval</a:t>
            </a:r>
          </a:p>
          <a:p>
            <a:endParaRPr lang="fr-BE" dirty="0"/>
          </a:p>
          <a:p>
            <a:r>
              <a:rPr lang="fr-BE" dirty="0"/>
              <a:t>SUIVANTE NATH</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3</a:t>
            </a:fld>
            <a:endParaRPr lang="fr-BE"/>
          </a:p>
        </p:txBody>
      </p:sp>
    </p:spTree>
    <p:extLst>
      <p:ext uri="{BB962C8B-B14F-4D97-AF65-F5344CB8AC3E}">
        <p14:creationId xmlns:p14="http://schemas.microsoft.com/office/powerpoint/2010/main" val="20691611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Nathalie</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4</a:t>
            </a:fld>
            <a:endParaRPr lang="fr-BE"/>
          </a:p>
        </p:txBody>
      </p:sp>
    </p:spTree>
    <p:extLst>
      <p:ext uri="{BB962C8B-B14F-4D97-AF65-F5344CB8AC3E}">
        <p14:creationId xmlns:p14="http://schemas.microsoft.com/office/powerpoint/2010/main" val="343395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Nathalie</a:t>
            </a:r>
          </a:p>
          <a:p>
            <a:endParaRPr lang="fr-BE" dirty="0"/>
          </a:p>
          <a:p>
            <a:r>
              <a:rPr lang="fr-BE" dirty="0"/>
              <a:t>SUIVANT 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5</a:t>
            </a:fld>
            <a:endParaRPr lang="fr-BE"/>
          </a:p>
        </p:txBody>
      </p:sp>
    </p:spTree>
    <p:extLst>
      <p:ext uri="{BB962C8B-B14F-4D97-AF65-F5344CB8AC3E}">
        <p14:creationId xmlns:p14="http://schemas.microsoft.com/office/powerpoint/2010/main" val="4196162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6</a:t>
            </a:fld>
            <a:endParaRPr lang="fr-BE"/>
          </a:p>
        </p:txBody>
      </p:sp>
    </p:spTree>
    <p:extLst>
      <p:ext uri="{BB962C8B-B14F-4D97-AF65-F5344CB8AC3E}">
        <p14:creationId xmlns:p14="http://schemas.microsoft.com/office/powerpoint/2010/main" val="2738961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7</a:t>
            </a:fld>
            <a:endParaRPr lang="fr-BE"/>
          </a:p>
        </p:txBody>
      </p:sp>
    </p:spTree>
    <p:extLst>
      <p:ext uri="{BB962C8B-B14F-4D97-AF65-F5344CB8AC3E}">
        <p14:creationId xmlns:p14="http://schemas.microsoft.com/office/powerpoint/2010/main" val="3776870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Olivier</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8</a:t>
            </a:fld>
            <a:endParaRPr lang="fr-BE"/>
          </a:p>
        </p:txBody>
      </p:sp>
    </p:spTree>
    <p:extLst>
      <p:ext uri="{BB962C8B-B14F-4D97-AF65-F5344CB8AC3E}">
        <p14:creationId xmlns:p14="http://schemas.microsoft.com/office/powerpoint/2010/main" val="20065401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685800" y="1143000"/>
            <a:ext cx="5486400" cy="3086100"/>
          </a:xfrm>
        </p:spPr>
      </p:sp>
      <p:sp>
        <p:nvSpPr>
          <p:cNvPr id="3" name="Espace réservé des notes 2"/>
          <p:cNvSpPr>
            <a:spLocks noGrp="1"/>
          </p:cNvSpPr>
          <p:nvPr>
            <p:ph type="body" idx="1"/>
          </p:nvPr>
        </p:nvSpPr>
        <p:spPr/>
        <p:txBody>
          <a:bodyPr/>
          <a:lstStyle/>
          <a:p>
            <a:r>
              <a:rPr lang="fr-BE" dirty="0"/>
              <a:t>Roland / Anne</a:t>
            </a:r>
          </a:p>
        </p:txBody>
      </p:sp>
      <p:sp>
        <p:nvSpPr>
          <p:cNvPr id="4" name="Espace réservé du numéro de diapositive 3"/>
          <p:cNvSpPr>
            <a:spLocks noGrp="1"/>
          </p:cNvSpPr>
          <p:nvPr>
            <p:ph type="sldNum" sz="quarter" idx="5"/>
          </p:nvPr>
        </p:nvSpPr>
        <p:spPr/>
        <p:txBody>
          <a:bodyPr/>
          <a:lstStyle/>
          <a:p>
            <a:pPr lvl="0"/>
            <a:fld id="{80BC272A-FA81-4AA7-88E5-731059442798}" type="slidenum">
              <a:rPr lang="fr-BE" smtClean="0"/>
              <a:t>9</a:t>
            </a:fld>
            <a:endParaRPr lang="fr-BE"/>
          </a:p>
        </p:txBody>
      </p:sp>
    </p:spTree>
    <p:extLst>
      <p:ext uri="{BB962C8B-B14F-4D97-AF65-F5344CB8AC3E}">
        <p14:creationId xmlns:p14="http://schemas.microsoft.com/office/powerpoint/2010/main" val="30800058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iapositive de titre">
    <p:bg>
      <p:bgPr>
        <a:blipFill>
          <a:blip r:embed="rId2"/>
          <a:stretch>
            <a:fillRect/>
          </a:stretch>
        </a:blipFill>
        <a:effectLst/>
      </p:bgPr>
    </p:bg>
    <p:spTree>
      <p:nvGrpSpPr>
        <p:cNvPr id="1" name=""/>
        <p:cNvGrpSpPr/>
        <p:nvPr/>
      </p:nvGrpSpPr>
      <p:grpSpPr>
        <a:xfrm>
          <a:off x="0" y="0"/>
          <a:ext cx="0" cy="0"/>
          <a:chOff x="0" y="0"/>
          <a:chExt cx="0" cy="0"/>
        </a:xfrm>
      </p:grpSpPr>
      <p:pic>
        <p:nvPicPr>
          <p:cNvPr id="2" name="Image 8">
            <a:extLst>
              <a:ext uri="{FF2B5EF4-FFF2-40B4-BE49-F238E27FC236}">
                <a16:creationId xmlns:a16="http://schemas.microsoft.com/office/drawing/2014/main" id="{41DD0FB7-5F93-1465-D74F-05188974EF3D}"/>
              </a:ext>
            </a:extLst>
          </p:cNvPr>
          <p:cNvPicPr>
            <a:picLocks noChangeAspect="1"/>
          </p:cNvPicPr>
          <p:nvPr/>
        </p:nvPicPr>
        <p:blipFill>
          <a:blip r:embed="rId3"/>
          <a:stretch>
            <a:fillRect/>
          </a:stretch>
        </p:blipFill>
        <p:spPr>
          <a:xfrm>
            <a:off x="237396" y="315431"/>
            <a:ext cx="4787898" cy="1231897"/>
          </a:xfrm>
          <a:prstGeom prst="rect">
            <a:avLst/>
          </a:prstGeom>
          <a:noFill/>
          <a:ln cap="flat">
            <a:noFill/>
          </a:ln>
        </p:spPr>
      </p:pic>
      <p:sp>
        <p:nvSpPr>
          <p:cNvPr id="3" name="Titre 1">
            <a:extLst>
              <a:ext uri="{FF2B5EF4-FFF2-40B4-BE49-F238E27FC236}">
                <a16:creationId xmlns:a16="http://schemas.microsoft.com/office/drawing/2014/main" id="{A12C145B-2EC1-6A95-669D-162C9562091E}"/>
              </a:ext>
            </a:extLst>
          </p:cNvPr>
          <p:cNvSpPr txBox="1">
            <a:spLocks noGrp="1"/>
          </p:cNvSpPr>
          <p:nvPr>
            <p:ph type="title"/>
          </p:nvPr>
        </p:nvSpPr>
        <p:spPr>
          <a:xfrm>
            <a:off x="560170" y="1887669"/>
            <a:ext cx="9144000" cy="2387598"/>
          </a:xfrm>
        </p:spPr>
        <p:txBody>
          <a:bodyPr/>
          <a:lstStyle>
            <a:lvl1pPr>
              <a:defRPr lang="fr-BE" sz="5400">
                <a:solidFill>
                  <a:srgbClr val="202020"/>
                </a:solidFill>
                <a:latin typeface="Poppins SemiBold" pitchFamily="2"/>
                <a:cs typeface="Poppins SemiBold" pitchFamily="2"/>
              </a:defRPr>
            </a:lvl1pPr>
          </a:lstStyle>
          <a:p>
            <a:pPr lvl="0"/>
            <a:r>
              <a:rPr lang="fr-BE"/>
              <a:t>Présentation </a:t>
            </a:r>
            <a:br>
              <a:rPr lang="fr-BE"/>
            </a:br>
            <a:r>
              <a:rPr lang="fr-BE"/>
              <a:t>powerpoint Culture</a:t>
            </a:r>
            <a:br>
              <a:rPr lang="fr-BE"/>
            </a:br>
            <a:endParaRPr lang="fr-FR"/>
          </a:p>
        </p:txBody>
      </p:sp>
      <p:sp>
        <p:nvSpPr>
          <p:cNvPr id="4" name="Sous-titre 2">
            <a:extLst>
              <a:ext uri="{FF2B5EF4-FFF2-40B4-BE49-F238E27FC236}">
                <a16:creationId xmlns:a16="http://schemas.microsoft.com/office/drawing/2014/main" id="{26CD4643-0BE9-0EAC-82E9-00EAA69E2EDA}"/>
              </a:ext>
            </a:extLst>
          </p:cNvPr>
          <p:cNvSpPr txBox="1">
            <a:spLocks noGrp="1"/>
          </p:cNvSpPr>
          <p:nvPr>
            <p:ph type="subTitle" idx="4294967295"/>
          </p:nvPr>
        </p:nvSpPr>
        <p:spPr>
          <a:xfrm>
            <a:off x="560170" y="3948031"/>
            <a:ext cx="5109109" cy="982321"/>
          </a:xfrm>
        </p:spPr>
        <p:txBody>
          <a:bodyPr/>
          <a:lstStyle>
            <a:lvl1pPr marL="0" indent="0">
              <a:buNone/>
              <a:defRPr lang="fr-BE" sz="1800" b="0">
                <a:solidFill>
                  <a:srgbClr val="231F25"/>
                </a:solidFill>
                <a:latin typeface="Poppins" pitchFamily="2"/>
                <a:cs typeface="Poppins" pitchFamily="2"/>
              </a:defRPr>
            </a:lvl1pPr>
          </a:lstStyle>
          <a:p>
            <a:pPr lvl="0"/>
            <a:r>
              <a:rPr lang="fr-BE"/>
              <a:t>Lorem ipsum dolor sit amet, consectetur adipiscing sed do eiusmod tempor incididunt.</a:t>
            </a:r>
            <a:endParaRPr lang="fr-FR"/>
          </a:p>
        </p:txBody>
      </p:sp>
      <p:sp>
        <p:nvSpPr>
          <p:cNvPr id="5" name="ZoneTexte 11">
            <a:extLst>
              <a:ext uri="{FF2B5EF4-FFF2-40B4-BE49-F238E27FC236}">
                <a16:creationId xmlns:a16="http://schemas.microsoft.com/office/drawing/2014/main" id="{4B5A2A6F-BF36-5090-61F4-2FEF94498E72}"/>
              </a:ext>
            </a:extLst>
          </p:cNvPr>
          <p:cNvSpPr txBox="1"/>
          <p:nvPr/>
        </p:nvSpPr>
        <p:spPr>
          <a:xfrm>
            <a:off x="560170" y="4970504"/>
            <a:ext cx="1762899" cy="83099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4800" b="0" i="0" u="none" strike="noStrike" kern="1200" cap="none" spc="0" baseline="0">
                <a:solidFill>
                  <a:srgbClr val="000000"/>
                </a:solidFill>
                <a:uFillTx/>
                <a:latin typeface="Poppins" pitchFamily="2"/>
                <a:cs typeface="Poppins" pitchFamily="2"/>
              </a:rPr>
              <a:t>2025</a:t>
            </a:r>
            <a:endParaRPr lang="fr-FR" sz="4800" b="0" i="0" u="none" strike="noStrike" kern="1200" cap="none" spc="0" baseline="0">
              <a:solidFill>
                <a:srgbClr val="000000"/>
              </a:solidFill>
              <a:uFillTx/>
              <a:latin typeface="Poppins" pitchFamily="2"/>
              <a:cs typeface="Poppins" pitchFamily="2"/>
            </a:endParaRPr>
          </a:p>
        </p:txBody>
      </p:sp>
      <p:sp>
        <p:nvSpPr>
          <p:cNvPr id="6" name="Rectangle 12">
            <a:extLst>
              <a:ext uri="{FF2B5EF4-FFF2-40B4-BE49-F238E27FC236}">
                <a16:creationId xmlns:a16="http://schemas.microsoft.com/office/drawing/2014/main" id="{BD0C81F2-89C4-C2FF-578C-AAF0DFF4F0F2}"/>
              </a:ext>
            </a:extLst>
          </p:cNvPr>
          <p:cNvSpPr/>
          <p:nvPr/>
        </p:nvSpPr>
        <p:spPr>
          <a:xfrm>
            <a:off x="674470" y="5715009"/>
            <a:ext cx="1347761" cy="86493"/>
          </a:xfrm>
          <a:prstGeom prst="rect">
            <a:avLst/>
          </a:prstGeom>
          <a:solidFill>
            <a:srgbClr val="D96D6E"/>
          </a:solidFill>
          <a:ln cap="flat">
            <a:noFill/>
            <a:prstDash val="solid"/>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FR" sz="1800" b="0" i="0" u="none" strike="noStrike" kern="1200" cap="none" spc="0" baseline="0">
              <a:solidFill>
                <a:srgbClr val="BF83B9"/>
              </a:solidFill>
              <a:uFillTx/>
              <a:latin typeface="Calibri"/>
            </a:endParaRPr>
          </a:p>
        </p:txBody>
      </p:sp>
      <p:sp>
        <p:nvSpPr>
          <p:cNvPr id="7" name="Espace réservé de la date 16">
            <a:extLst>
              <a:ext uri="{FF2B5EF4-FFF2-40B4-BE49-F238E27FC236}">
                <a16:creationId xmlns:a16="http://schemas.microsoft.com/office/drawing/2014/main" id="{219B12CD-7DC2-DD47-EA18-0D39C538C5F6}"/>
              </a:ext>
            </a:extLst>
          </p:cNvPr>
          <p:cNvSpPr txBox="1">
            <a:spLocks noGrp="1"/>
          </p:cNvSpPr>
          <p:nvPr>
            <p:ph type="dt" sz="half" idx="7"/>
          </p:nvPr>
        </p:nvSpPr>
        <p:spPr/>
        <p:txBody>
          <a:bodyPr/>
          <a:lstStyle>
            <a:lvl1pPr>
              <a:defRPr/>
            </a:lvl1pPr>
          </a:lstStyle>
          <a:p>
            <a:pPr lvl="0"/>
            <a:fld id="{074869C8-D22D-4127-A6B7-349A149FCBA2}" type="datetime1">
              <a:rPr lang="fr-FR"/>
              <a:pPr lvl="0"/>
              <a:t>30/06/2025</a:t>
            </a:fld>
            <a:endParaRPr lang="fr-FR"/>
          </a:p>
        </p:txBody>
      </p:sp>
      <p:sp>
        <p:nvSpPr>
          <p:cNvPr id="8" name="Espace réservé du pied de page 17">
            <a:extLst>
              <a:ext uri="{FF2B5EF4-FFF2-40B4-BE49-F238E27FC236}">
                <a16:creationId xmlns:a16="http://schemas.microsoft.com/office/drawing/2014/main" id="{47C189C2-AB51-99B9-3542-F6BE4BEF83D7}"/>
              </a:ext>
            </a:extLst>
          </p:cNvPr>
          <p:cNvSpPr txBox="1">
            <a:spLocks noGrp="1"/>
          </p:cNvSpPr>
          <p:nvPr>
            <p:ph type="ftr" sz="quarter" idx="9"/>
          </p:nvPr>
        </p:nvSpPr>
        <p:spPr/>
        <p:txBody>
          <a:bodyPr/>
          <a:lstStyle>
            <a:lvl1pPr>
              <a:defRPr/>
            </a:lvl1pPr>
          </a:lstStyle>
          <a:p>
            <a:pPr lvl="0"/>
            <a:endParaRPr lang="fr-FR"/>
          </a:p>
        </p:txBody>
      </p:sp>
      <p:sp>
        <p:nvSpPr>
          <p:cNvPr id="9" name="Espace réservé du numéro de diapositive 18">
            <a:extLst>
              <a:ext uri="{FF2B5EF4-FFF2-40B4-BE49-F238E27FC236}">
                <a16:creationId xmlns:a16="http://schemas.microsoft.com/office/drawing/2014/main" id="{EA91D8FA-F706-9BBC-821A-6BE486766ED9}"/>
              </a:ext>
            </a:extLst>
          </p:cNvPr>
          <p:cNvSpPr txBox="1">
            <a:spLocks noGrp="1"/>
          </p:cNvSpPr>
          <p:nvPr>
            <p:ph type="sldNum" sz="quarter" idx="8"/>
          </p:nvPr>
        </p:nvSpPr>
        <p:spPr/>
        <p:txBody>
          <a:bodyPr/>
          <a:lstStyle>
            <a:lvl1pPr>
              <a:defRPr/>
            </a:lvl1pPr>
          </a:lstStyle>
          <a:p>
            <a:pPr lvl="0"/>
            <a:fld id="{F5C6BEA4-74B9-47EB-B9C7-E54D560128E0}" type="slidenum">
              <a:t>‹N°›</a:t>
            </a:fld>
            <a:endParaRPr lang="fr-FR"/>
          </a:p>
        </p:txBody>
      </p:sp>
    </p:spTree>
    <p:extLst>
      <p:ext uri="{BB962C8B-B14F-4D97-AF65-F5344CB8AC3E}">
        <p14:creationId xmlns:p14="http://schemas.microsoft.com/office/powerpoint/2010/main" val="356615037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7D4E5D8-F0F7-B94A-C021-2D03BD578069}"/>
              </a:ext>
            </a:extLst>
          </p:cNvPr>
          <p:cNvSpPr txBox="1">
            <a:spLocks noGrp="1"/>
          </p:cNvSpPr>
          <p:nvPr>
            <p:ph type="title"/>
          </p:nvPr>
        </p:nvSpPr>
        <p:spPr>
          <a:xfrm>
            <a:off x="603741" y="1002676"/>
            <a:ext cx="10515600" cy="969620"/>
          </a:xfrm>
        </p:spPr>
        <p:txBody>
          <a:bodyPr/>
          <a:lstStyle>
            <a:lvl1pPr>
              <a:defRPr/>
            </a:lvl1pPr>
          </a:lstStyle>
          <a:p>
            <a:pPr lvl="0"/>
            <a:r>
              <a:rPr lang="fr-FR"/>
              <a:t>Modifiez le style du titre</a:t>
            </a:r>
          </a:p>
        </p:txBody>
      </p:sp>
      <p:sp>
        <p:nvSpPr>
          <p:cNvPr id="3" name="Espace réservé du contenu 2">
            <a:extLst>
              <a:ext uri="{FF2B5EF4-FFF2-40B4-BE49-F238E27FC236}">
                <a16:creationId xmlns:a16="http://schemas.microsoft.com/office/drawing/2014/main" id="{144F34F7-6B1F-9603-F0D7-09CCF06F0C9B}"/>
              </a:ext>
            </a:extLst>
          </p:cNvPr>
          <p:cNvSpPr txBox="1">
            <a:spLocks noGrp="1"/>
          </p:cNvSpPr>
          <p:nvPr>
            <p:ph idx="1"/>
          </p:nvPr>
        </p:nvSpPr>
        <p:spPr>
          <a:xfrm>
            <a:off x="603741" y="2187573"/>
            <a:ext cx="10515600" cy="3738213"/>
          </a:xfrm>
        </p:spPr>
        <p:txBody>
          <a:bodyPr/>
          <a:lstStyle>
            <a:lvl1pPr>
              <a:defRPr/>
            </a:lvl1pPr>
            <a:lvl2pPr>
              <a:defRPr/>
            </a:lvl2pPr>
            <a:lvl3pPr>
              <a:defRPr/>
            </a:lvl3pPr>
            <a:lvl4pPr>
              <a:defRPr/>
            </a:lvl4pPr>
            <a:lvl5pPr>
              <a:defRPr/>
            </a:lvl5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5C9EE15-579A-CC55-2B5B-29B4FBCD5FA6}"/>
              </a:ext>
            </a:extLst>
          </p:cNvPr>
          <p:cNvSpPr txBox="1">
            <a:spLocks noGrp="1"/>
          </p:cNvSpPr>
          <p:nvPr>
            <p:ph type="dt" sz="half" idx="7"/>
          </p:nvPr>
        </p:nvSpPr>
        <p:spPr/>
        <p:txBody>
          <a:bodyPr/>
          <a:lstStyle>
            <a:lvl1pPr>
              <a:defRPr/>
            </a:lvl1pPr>
          </a:lstStyle>
          <a:p>
            <a:pPr lvl="0"/>
            <a:fld id="{970FC213-40EB-4EFC-8662-B2E846440D64}" type="datetime1">
              <a:rPr lang="fr-FR"/>
              <a:pPr lvl="0"/>
              <a:t>30/06/2025</a:t>
            </a:fld>
            <a:endParaRPr lang="fr-FR"/>
          </a:p>
        </p:txBody>
      </p:sp>
      <p:sp>
        <p:nvSpPr>
          <p:cNvPr id="5" name="Espace réservé du pied de page 4">
            <a:extLst>
              <a:ext uri="{FF2B5EF4-FFF2-40B4-BE49-F238E27FC236}">
                <a16:creationId xmlns:a16="http://schemas.microsoft.com/office/drawing/2014/main" id="{F5730A20-EBEE-8B6D-8082-61D97CF689B3}"/>
              </a:ext>
            </a:extLst>
          </p:cNvPr>
          <p:cNvSpPr txBox="1">
            <a:spLocks noGrp="1"/>
          </p:cNvSpPr>
          <p:nvPr>
            <p:ph type="ftr" sz="quarter" idx="9"/>
          </p:nvPr>
        </p:nvSpPr>
        <p:spPr/>
        <p:txBody>
          <a:bodyPr/>
          <a:lstStyle>
            <a:lvl1pPr>
              <a:defRPr/>
            </a:lvl1pPr>
          </a:lstStyle>
          <a:p>
            <a:pPr lvl="0"/>
            <a:endParaRPr lang="fr-FR"/>
          </a:p>
        </p:txBody>
      </p:sp>
      <p:sp>
        <p:nvSpPr>
          <p:cNvPr id="6" name="Espace réservé du numéro de diapositive 5">
            <a:extLst>
              <a:ext uri="{FF2B5EF4-FFF2-40B4-BE49-F238E27FC236}">
                <a16:creationId xmlns:a16="http://schemas.microsoft.com/office/drawing/2014/main" id="{4B8819B8-700A-1A94-1966-C0A2C0A680CA}"/>
              </a:ext>
            </a:extLst>
          </p:cNvPr>
          <p:cNvSpPr txBox="1">
            <a:spLocks noGrp="1"/>
          </p:cNvSpPr>
          <p:nvPr>
            <p:ph type="sldNum" sz="quarter" idx="8"/>
          </p:nvPr>
        </p:nvSpPr>
        <p:spPr/>
        <p:txBody>
          <a:bodyPr/>
          <a:lstStyle>
            <a:lvl1pPr>
              <a:defRPr/>
            </a:lvl1pPr>
          </a:lstStyle>
          <a:p>
            <a:pPr lvl="0"/>
            <a:fld id="{E4A94EF8-F3AB-4976-8C30-C4623DE8D983}" type="slidenum">
              <a:t>‹N°›</a:t>
            </a:fld>
            <a:endParaRPr lang="fr-FR"/>
          </a:p>
        </p:txBody>
      </p:sp>
      <p:pic>
        <p:nvPicPr>
          <p:cNvPr id="7" name="Image 6">
            <a:extLst>
              <a:ext uri="{FF2B5EF4-FFF2-40B4-BE49-F238E27FC236}">
                <a16:creationId xmlns:a16="http://schemas.microsoft.com/office/drawing/2014/main" id="{71CD09F3-73FC-6A73-9BA3-56357C4DB483}"/>
              </a:ext>
            </a:extLst>
          </p:cNvPr>
          <p:cNvPicPr>
            <a:picLocks noChangeAspect="1"/>
          </p:cNvPicPr>
          <p:nvPr/>
        </p:nvPicPr>
        <p:blipFill>
          <a:blip r:embed="rId2"/>
          <a:stretch>
            <a:fillRect/>
          </a:stretch>
        </p:blipFill>
        <p:spPr>
          <a:xfrm>
            <a:off x="240788" y="99532"/>
            <a:ext cx="2242922" cy="577086"/>
          </a:xfrm>
          <a:prstGeom prst="rect">
            <a:avLst/>
          </a:prstGeom>
          <a:noFill/>
          <a:ln cap="flat">
            <a:noFill/>
          </a:ln>
        </p:spPr>
      </p:pic>
    </p:spTree>
    <p:extLst>
      <p:ext uri="{BB962C8B-B14F-4D97-AF65-F5344CB8AC3E}">
        <p14:creationId xmlns:p14="http://schemas.microsoft.com/office/powerpoint/2010/main" val="56841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CD394ED-1BA4-6572-A97E-FA8B8A0EEAA9}"/>
              </a:ext>
            </a:extLst>
          </p:cNvPr>
          <p:cNvSpPr txBox="1">
            <a:spLocks noGrp="1"/>
          </p:cNvSpPr>
          <p:nvPr>
            <p:ph type="title"/>
          </p:nvPr>
        </p:nvSpPr>
        <p:spPr>
          <a:xfrm>
            <a:off x="648199" y="1068778"/>
            <a:ext cx="10515600" cy="972583"/>
          </a:xfrm>
        </p:spPr>
        <p:txBody>
          <a:bodyPr anchor="b"/>
          <a:lstStyle>
            <a:lvl1pPr>
              <a:defRPr/>
            </a:lvl1pPr>
          </a:lstStyle>
          <a:p>
            <a:pPr lvl="0"/>
            <a:r>
              <a:rPr lang="fr-FR"/>
              <a:t>Modifiez le style du titre</a:t>
            </a:r>
          </a:p>
        </p:txBody>
      </p:sp>
      <p:sp>
        <p:nvSpPr>
          <p:cNvPr id="3" name="Espace réservé du texte 2">
            <a:extLst>
              <a:ext uri="{FF2B5EF4-FFF2-40B4-BE49-F238E27FC236}">
                <a16:creationId xmlns:a16="http://schemas.microsoft.com/office/drawing/2014/main" id="{B74923E4-86C6-F581-9A27-07EC019FC18E}"/>
              </a:ext>
            </a:extLst>
          </p:cNvPr>
          <p:cNvSpPr txBox="1">
            <a:spLocks noGrp="1"/>
          </p:cNvSpPr>
          <p:nvPr>
            <p:ph type="body" idx="4294967295"/>
          </p:nvPr>
        </p:nvSpPr>
        <p:spPr>
          <a:xfrm>
            <a:off x="648199" y="2726402"/>
            <a:ext cx="4678299" cy="2712494"/>
          </a:xfrm>
        </p:spPr>
        <p:txBody>
          <a:bodyPr/>
          <a:lstStyle>
            <a:lvl1pPr marL="0" indent="0" algn="just">
              <a:lnSpc>
                <a:spcPct val="120000"/>
              </a:lnSpc>
              <a:buNone/>
              <a:defRPr lang="fr-BE" sz="2400" b="0">
                <a:solidFill>
                  <a:srgbClr val="202020"/>
                </a:solidFill>
                <a:latin typeface="Roboto" pitchFamily="2"/>
                <a:ea typeface="Roboto" pitchFamily="2"/>
              </a:defRPr>
            </a:lvl1pPr>
          </a:lstStyle>
          <a:p>
            <a:pPr lvl="0"/>
            <a:r>
              <a:rPr lang="fr-BE"/>
              <a:t>Lorem ipsum dolor sit amet, consectetur adipiscing elit, sed do eiusmod tempor incididunt ut labore et dolore magna aliqua. Ut enim ad minim veniam, quis nostrud exercitation.</a:t>
            </a:r>
            <a:endParaRPr lang="fr-FR"/>
          </a:p>
        </p:txBody>
      </p:sp>
      <p:sp>
        <p:nvSpPr>
          <p:cNvPr id="4" name="Espace réservé de la date 3">
            <a:extLst>
              <a:ext uri="{FF2B5EF4-FFF2-40B4-BE49-F238E27FC236}">
                <a16:creationId xmlns:a16="http://schemas.microsoft.com/office/drawing/2014/main" id="{F62C9696-63A3-37A4-51A9-81C55BB93F04}"/>
              </a:ext>
            </a:extLst>
          </p:cNvPr>
          <p:cNvSpPr txBox="1">
            <a:spLocks noGrp="1"/>
          </p:cNvSpPr>
          <p:nvPr>
            <p:ph type="dt" sz="half" idx="7"/>
          </p:nvPr>
        </p:nvSpPr>
        <p:spPr/>
        <p:txBody>
          <a:bodyPr/>
          <a:lstStyle>
            <a:lvl1pPr>
              <a:defRPr/>
            </a:lvl1pPr>
          </a:lstStyle>
          <a:p>
            <a:pPr lvl="0"/>
            <a:fld id="{678D2D1A-72F2-4C88-B89A-45CA14559D79}" type="datetime1">
              <a:rPr lang="fr-FR"/>
              <a:pPr lvl="0"/>
              <a:t>30/06/2025</a:t>
            </a:fld>
            <a:endParaRPr lang="fr-FR"/>
          </a:p>
        </p:txBody>
      </p:sp>
      <p:sp>
        <p:nvSpPr>
          <p:cNvPr id="5" name="Espace réservé du pied de page 4">
            <a:extLst>
              <a:ext uri="{FF2B5EF4-FFF2-40B4-BE49-F238E27FC236}">
                <a16:creationId xmlns:a16="http://schemas.microsoft.com/office/drawing/2014/main" id="{8CDE0384-8B66-B747-6826-E43B114C06DA}"/>
              </a:ext>
            </a:extLst>
          </p:cNvPr>
          <p:cNvSpPr txBox="1">
            <a:spLocks noGrp="1"/>
          </p:cNvSpPr>
          <p:nvPr>
            <p:ph type="ftr" sz="quarter" idx="9"/>
          </p:nvPr>
        </p:nvSpPr>
        <p:spPr/>
        <p:txBody>
          <a:bodyPr/>
          <a:lstStyle>
            <a:lvl1pPr>
              <a:defRPr/>
            </a:lvl1pPr>
          </a:lstStyle>
          <a:p>
            <a:pPr lvl="0"/>
            <a:endParaRPr lang="fr-FR"/>
          </a:p>
        </p:txBody>
      </p:sp>
      <p:sp>
        <p:nvSpPr>
          <p:cNvPr id="6" name="Espace réservé du numéro de diapositive 5">
            <a:extLst>
              <a:ext uri="{FF2B5EF4-FFF2-40B4-BE49-F238E27FC236}">
                <a16:creationId xmlns:a16="http://schemas.microsoft.com/office/drawing/2014/main" id="{7A3085A9-384D-1BEF-1E2F-55C7CC3FB133}"/>
              </a:ext>
            </a:extLst>
          </p:cNvPr>
          <p:cNvSpPr txBox="1">
            <a:spLocks noGrp="1"/>
          </p:cNvSpPr>
          <p:nvPr>
            <p:ph type="sldNum" sz="quarter" idx="8"/>
          </p:nvPr>
        </p:nvSpPr>
        <p:spPr/>
        <p:txBody>
          <a:bodyPr/>
          <a:lstStyle>
            <a:lvl1pPr>
              <a:defRPr/>
            </a:lvl1pPr>
          </a:lstStyle>
          <a:p>
            <a:pPr lvl="0"/>
            <a:fld id="{2EA29EA1-7FB5-4EDF-A27D-6CE6E904C2A2}" type="slidenum">
              <a:t>‹N°›</a:t>
            </a:fld>
            <a:endParaRPr lang="fr-FR"/>
          </a:p>
        </p:txBody>
      </p:sp>
      <p:pic>
        <p:nvPicPr>
          <p:cNvPr id="7" name="Image 6">
            <a:extLst>
              <a:ext uri="{FF2B5EF4-FFF2-40B4-BE49-F238E27FC236}">
                <a16:creationId xmlns:a16="http://schemas.microsoft.com/office/drawing/2014/main" id="{89FA1A58-B662-6429-5BD7-729DFBCAEF37}"/>
              </a:ext>
            </a:extLst>
          </p:cNvPr>
          <p:cNvPicPr>
            <a:picLocks noChangeAspect="1"/>
          </p:cNvPicPr>
          <p:nvPr/>
        </p:nvPicPr>
        <p:blipFill>
          <a:blip r:embed="rId2"/>
          <a:stretch>
            <a:fillRect/>
          </a:stretch>
        </p:blipFill>
        <p:spPr>
          <a:xfrm>
            <a:off x="240788" y="99532"/>
            <a:ext cx="2242922" cy="577086"/>
          </a:xfrm>
          <a:prstGeom prst="rect">
            <a:avLst/>
          </a:prstGeom>
          <a:noFill/>
          <a:ln cap="flat">
            <a:noFill/>
          </a:ln>
        </p:spPr>
      </p:pic>
      <p:sp>
        <p:nvSpPr>
          <p:cNvPr id="8" name="Espace réservé du texte 2">
            <a:extLst>
              <a:ext uri="{FF2B5EF4-FFF2-40B4-BE49-F238E27FC236}">
                <a16:creationId xmlns:a16="http://schemas.microsoft.com/office/drawing/2014/main" id="{F4E3C3FD-AC41-66D6-DD2F-744F43014C38}"/>
              </a:ext>
            </a:extLst>
          </p:cNvPr>
          <p:cNvSpPr txBox="1">
            <a:spLocks noGrp="1"/>
          </p:cNvSpPr>
          <p:nvPr>
            <p:ph type="body" idx="4294967295"/>
          </p:nvPr>
        </p:nvSpPr>
        <p:spPr>
          <a:xfrm>
            <a:off x="6485491" y="2683315"/>
            <a:ext cx="4678299" cy="2712494"/>
          </a:xfrm>
        </p:spPr>
        <p:txBody>
          <a:bodyPr/>
          <a:lstStyle>
            <a:lvl1pPr marL="0" indent="0" algn="just">
              <a:lnSpc>
                <a:spcPct val="120000"/>
              </a:lnSpc>
              <a:buNone/>
              <a:defRPr lang="fr-BE" sz="2400" b="0">
                <a:solidFill>
                  <a:srgbClr val="202020"/>
                </a:solidFill>
                <a:latin typeface="Roboto" pitchFamily="2"/>
                <a:ea typeface="Roboto" pitchFamily="2"/>
              </a:defRPr>
            </a:lvl1pPr>
          </a:lstStyle>
          <a:p>
            <a:pPr lvl="0"/>
            <a:r>
              <a:rPr lang="fr-BE"/>
              <a:t>Lorem ipsum dolor sit amet, consectetur adipiscing elit, sed do eiusmod tempor incididunt ut labore et dolore magna aliqua. Ut enim ad minim veniam, quis nostrud exercitation.</a:t>
            </a:r>
            <a:endParaRPr lang="fr-FR"/>
          </a:p>
        </p:txBody>
      </p:sp>
    </p:spTree>
    <p:extLst>
      <p:ext uri="{BB962C8B-B14F-4D97-AF65-F5344CB8AC3E}">
        <p14:creationId xmlns:p14="http://schemas.microsoft.com/office/powerpoint/2010/main" val="71430361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seul">
    <p:bg>
      <p:bgPr>
        <a:blipFill>
          <a:blip r:embed="rId2"/>
          <a:stretch>
            <a:fillRect/>
          </a:stretch>
        </a:blip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A9BD6B-5927-AC10-303D-F412E09EB4A4}"/>
              </a:ext>
            </a:extLst>
          </p:cNvPr>
          <p:cNvSpPr txBox="1">
            <a:spLocks noGrp="1"/>
          </p:cNvSpPr>
          <p:nvPr>
            <p:ph type="title"/>
          </p:nvPr>
        </p:nvSpPr>
        <p:spPr>
          <a:xfrm>
            <a:off x="1579415" y="1042480"/>
            <a:ext cx="10105903" cy="760296"/>
          </a:xfrm>
        </p:spPr>
        <p:txBody>
          <a:bodyPr/>
          <a:lstStyle>
            <a:lvl1pPr>
              <a:defRPr/>
            </a:lvl1pPr>
          </a:lstStyle>
          <a:p>
            <a:pPr lvl="0"/>
            <a:r>
              <a:rPr lang="fr-FR"/>
              <a:t>Modifiez le style du titre</a:t>
            </a:r>
          </a:p>
        </p:txBody>
      </p:sp>
      <p:sp>
        <p:nvSpPr>
          <p:cNvPr id="3" name="Espace réservé de la date 2">
            <a:extLst>
              <a:ext uri="{FF2B5EF4-FFF2-40B4-BE49-F238E27FC236}">
                <a16:creationId xmlns:a16="http://schemas.microsoft.com/office/drawing/2014/main" id="{0A79E487-25E8-C0DF-F16C-739192C71B89}"/>
              </a:ext>
            </a:extLst>
          </p:cNvPr>
          <p:cNvSpPr txBox="1">
            <a:spLocks noGrp="1"/>
          </p:cNvSpPr>
          <p:nvPr>
            <p:ph type="dt" sz="half" idx="7"/>
          </p:nvPr>
        </p:nvSpPr>
        <p:spPr/>
        <p:txBody>
          <a:bodyPr/>
          <a:lstStyle>
            <a:lvl1pPr>
              <a:defRPr/>
            </a:lvl1pPr>
          </a:lstStyle>
          <a:p>
            <a:pPr lvl="0"/>
            <a:fld id="{1FB80A0C-A671-4F72-8B2A-ED95C969D414}" type="datetime1">
              <a:rPr lang="fr-FR"/>
              <a:pPr lvl="0"/>
              <a:t>30/06/2025</a:t>
            </a:fld>
            <a:endParaRPr lang="fr-FR"/>
          </a:p>
        </p:txBody>
      </p:sp>
      <p:sp>
        <p:nvSpPr>
          <p:cNvPr id="4" name="Espace réservé du pied de page 3">
            <a:extLst>
              <a:ext uri="{FF2B5EF4-FFF2-40B4-BE49-F238E27FC236}">
                <a16:creationId xmlns:a16="http://schemas.microsoft.com/office/drawing/2014/main" id="{DAAF0E05-87A8-19B8-742F-2BB1F1CBD8C1}"/>
              </a:ext>
            </a:extLst>
          </p:cNvPr>
          <p:cNvSpPr txBox="1">
            <a:spLocks noGrp="1"/>
          </p:cNvSpPr>
          <p:nvPr>
            <p:ph type="ftr" sz="quarter" idx="9"/>
          </p:nvPr>
        </p:nvSpPr>
        <p:spPr/>
        <p:txBody>
          <a:bodyPr/>
          <a:lstStyle>
            <a:lvl1pPr>
              <a:defRPr/>
            </a:lvl1pPr>
          </a:lstStyle>
          <a:p>
            <a:pPr lvl="0"/>
            <a:endParaRPr lang="fr-FR"/>
          </a:p>
        </p:txBody>
      </p:sp>
      <p:sp>
        <p:nvSpPr>
          <p:cNvPr id="5" name="Espace réservé du numéro de diapositive 4">
            <a:extLst>
              <a:ext uri="{FF2B5EF4-FFF2-40B4-BE49-F238E27FC236}">
                <a16:creationId xmlns:a16="http://schemas.microsoft.com/office/drawing/2014/main" id="{9DDB7618-F982-4092-7746-EDD9E4CD49FC}"/>
              </a:ext>
            </a:extLst>
          </p:cNvPr>
          <p:cNvSpPr txBox="1">
            <a:spLocks noGrp="1"/>
          </p:cNvSpPr>
          <p:nvPr>
            <p:ph type="sldNum" sz="quarter" idx="8"/>
          </p:nvPr>
        </p:nvSpPr>
        <p:spPr/>
        <p:txBody>
          <a:bodyPr/>
          <a:lstStyle>
            <a:lvl1pPr>
              <a:defRPr/>
            </a:lvl1pPr>
          </a:lstStyle>
          <a:p>
            <a:pPr lvl="0"/>
            <a:fld id="{4BA036E6-2B66-4C15-8103-1CACD5CFF02F}" type="slidenum">
              <a:t>‹N°›</a:t>
            </a:fld>
            <a:endParaRPr lang="fr-FR"/>
          </a:p>
        </p:txBody>
      </p:sp>
      <p:pic>
        <p:nvPicPr>
          <p:cNvPr id="6" name="Image 5">
            <a:extLst>
              <a:ext uri="{FF2B5EF4-FFF2-40B4-BE49-F238E27FC236}">
                <a16:creationId xmlns:a16="http://schemas.microsoft.com/office/drawing/2014/main" id="{EE99C0C9-6FF2-270B-B7DD-434F8E2421B7}"/>
              </a:ext>
            </a:extLst>
          </p:cNvPr>
          <p:cNvPicPr>
            <a:picLocks noChangeAspect="1"/>
          </p:cNvPicPr>
          <p:nvPr/>
        </p:nvPicPr>
        <p:blipFill>
          <a:blip r:embed="rId3"/>
          <a:stretch>
            <a:fillRect/>
          </a:stretch>
        </p:blipFill>
        <p:spPr>
          <a:xfrm>
            <a:off x="240788" y="99532"/>
            <a:ext cx="2242922" cy="577086"/>
          </a:xfrm>
          <a:prstGeom prst="rect">
            <a:avLst/>
          </a:prstGeom>
          <a:noFill/>
          <a:ln cap="flat">
            <a:noFill/>
          </a:ln>
        </p:spPr>
      </p:pic>
      <p:sp>
        <p:nvSpPr>
          <p:cNvPr id="7" name="Espace réservé du texte 2">
            <a:extLst>
              <a:ext uri="{FF2B5EF4-FFF2-40B4-BE49-F238E27FC236}">
                <a16:creationId xmlns:a16="http://schemas.microsoft.com/office/drawing/2014/main" id="{FD0A0C62-36E2-457E-9785-D8C8C9564AB5}"/>
              </a:ext>
            </a:extLst>
          </p:cNvPr>
          <p:cNvSpPr txBox="1">
            <a:spLocks noGrp="1"/>
          </p:cNvSpPr>
          <p:nvPr>
            <p:ph type="body" idx="4294967295"/>
          </p:nvPr>
        </p:nvSpPr>
        <p:spPr>
          <a:xfrm>
            <a:off x="1579415" y="2342738"/>
            <a:ext cx="10105903" cy="2712494"/>
          </a:xfrm>
        </p:spPr>
        <p:txBody>
          <a:bodyPr/>
          <a:lstStyle>
            <a:lvl1pPr marL="0" indent="0" algn="just">
              <a:lnSpc>
                <a:spcPct val="120000"/>
              </a:lnSpc>
              <a:buNone/>
              <a:defRPr lang="fr-BE" sz="2400" b="0">
                <a:solidFill>
                  <a:srgbClr val="202020"/>
                </a:solidFill>
                <a:latin typeface="Roboto" pitchFamily="2"/>
                <a:ea typeface="Roboto" pitchFamily="2"/>
              </a:defRPr>
            </a:lvl1pPr>
          </a:lstStyle>
          <a:p>
            <a:pPr lvl="0"/>
            <a:r>
              <a:rPr lang="fr-BE"/>
              <a:t>Lorem ipsum dolor sit amet, consectetur adipiscing elit, sed do eiusmod tempor incididunt ut labore et dolore magna aliqua. Ut enim ad minim veniam, quis nostrud exercitation.</a:t>
            </a:r>
            <a:endParaRPr lang="fr-FR"/>
          </a:p>
        </p:txBody>
      </p:sp>
    </p:spTree>
    <p:extLst>
      <p:ext uri="{BB962C8B-B14F-4D97-AF65-F5344CB8AC3E}">
        <p14:creationId xmlns:p14="http://schemas.microsoft.com/office/powerpoint/2010/main" val="1910961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5B83502-D02C-4704-6751-4503B3F34851}"/>
              </a:ext>
            </a:extLst>
          </p:cNvPr>
          <p:cNvSpPr txBox="1">
            <a:spLocks noGrp="1"/>
          </p:cNvSpPr>
          <p:nvPr>
            <p:ph type="dt" sz="half" idx="7"/>
          </p:nvPr>
        </p:nvSpPr>
        <p:spPr/>
        <p:txBody>
          <a:bodyPr/>
          <a:lstStyle>
            <a:lvl1pPr>
              <a:defRPr/>
            </a:lvl1pPr>
          </a:lstStyle>
          <a:p>
            <a:pPr lvl="0"/>
            <a:fld id="{A286296C-5B24-4B32-8B80-2029825DDB80}" type="datetime1">
              <a:rPr lang="fr-FR"/>
              <a:pPr lvl="0"/>
              <a:t>30/06/2025</a:t>
            </a:fld>
            <a:endParaRPr lang="fr-FR"/>
          </a:p>
        </p:txBody>
      </p:sp>
      <p:sp>
        <p:nvSpPr>
          <p:cNvPr id="3" name="Espace réservé du pied de page 2">
            <a:extLst>
              <a:ext uri="{FF2B5EF4-FFF2-40B4-BE49-F238E27FC236}">
                <a16:creationId xmlns:a16="http://schemas.microsoft.com/office/drawing/2014/main" id="{01BF0D98-72F2-8C81-EB5A-BD58E88B7DC7}"/>
              </a:ext>
            </a:extLst>
          </p:cNvPr>
          <p:cNvSpPr txBox="1">
            <a:spLocks noGrp="1"/>
          </p:cNvSpPr>
          <p:nvPr>
            <p:ph type="ftr" sz="quarter" idx="9"/>
          </p:nvPr>
        </p:nvSpPr>
        <p:spPr/>
        <p:txBody>
          <a:bodyPr/>
          <a:lstStyle>
            <a:lvl1pPr>
              <a:defRPr/>
            </a:lvl1pPr>
          </a:lstStyle>
          <a:p>
            <a:pPr lvl="0"/>
            <a:endParaRPr lang="fr-FR"/>
          </a:p>
        </p:txBody>
      </p:sp>
      <p:sp>
        <p:nvSpPr>
          <p:cNvPr id="4" name="Espace réservé du numéro de diapositive 3">
            <a:extLst>
              <a:ext uri="{FF2B5EF4-FFF2-40B4-BE49-F238E27FC236}">
                <a16:creationId xmlns:a16="http://schemas.microsoft.com/office/drawing/2014/main" id="{CA7C6069-B6E1-EDB8-2D08-9963F9699340}"/>
              </a:ext>
            </a:extLst>
          </p:cNvPr>
          <p:cNvSpPr txBox="1">
            <a:spLocks noGrp="1"/>
          </p:cNvSpPr>
          <p:nvPr>
            <p:ph type="sldNum" sz="quarter" idx="8"/>
          </p:nvPr>
        </p:nvSpPr>
        <p:spPr/>
        <p:txBody>
          <a:bodyPr/>
          <a:lstStyle>
            <a:lvl1pPr>
              <a:defRPr/>
            </a:lvl1pPr>
          </a:lstStyle>
          <a:p>
            <a:pPr lvl="0"/>
            <a:fld id="{FB85504F-0BCA-469A-A6FE-EE2D5926FC04}" type="slidenum">
              <a:t>‹N°›</a:t>
            </a:fld>
            <a:endParaRPr lang="fr-FR"/>
          </a:p>
        </p:txBody>
      </p:sp>
      <p:pic>
        <p:nvPicPr>
          <p:cNvPr id="5" name="Image 4">
            <a:extLst>
              <a:ext uri="{FF2B5EF4-FFF2-40B4-BE49-F238E27FC236}">
                <a16:creationId xmlns:a16="http://schemas.microsoft.com/office/drawing/2014/main" id="{1B0B3D7D-3091-6AF0-AAAB-1504AA1DAECE}"/>
              </a:ext>
            </a:extLst>
          </p:cNvPr>
          <p:cNvPicPr>
            <a:picLocks noChangeAspect="1"/>
          </p:cNvPicPr>
          <p:nvPr/>
        </p:nvPicPr>
        <p:blipFill>
          <a:blip r:embed="rId2"/>
          <a:stretch>
            <a:fillRect/>
          </a:stretch>
        </p:blipFill>
        <p:spPr>
          <a:xfrm>
            <a:off x="240788" y="99532"/>
            <a:ext cx="2242922" cy="577086"/>
          </a:xfrm>
          <a:prstGeom prst="rect">
            <a:avLst/>
          </a:prstGeom>
          <a:noFill/>
          <a:ln cap="flat">
            <a:noFill/>
          </a:ln>
        </p:spPr>
      </p:pic>
    </p:spTree>
    <p:extLst>
      <p:ext uri="{BB962C8B-B14F-4D97-AF65-F5344CB8AC3E}">
        <p14:creationId xmlns:p14="http://schemas.microsoft.com/office/powerpoint/2010/main" val="2002380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EA4BF5-0D43-9167-230C-3AF6FAAD2599}"/>
              </a:ext>
            </a:extLst>
          </p:cNvPr>
          <p:cNvSpPr txBox="1">
            <a:spLocks noGrp="1"/>
          </p:cNvSpPr>
          <p:nvPr>
            <p:ph type="title"/>
          </p:nvPr>
        </p:nvSpPr>
        <p:spPr>
          <a:xfrm>
            <a:off x="626034" y="987423"/>
            <a:ext cx="3932240" cy="1069976"/>
          </a:xfrm>
        </p:spPr>
        <p:txBody>
          <a:bodyPr anchor="b"/>
          <a:lstStyle>
            <a:lvl1pPr>
              <a:defRPr sz="3200"/>
            </a:lvl1pPr>
          </a:lstStyle>
          <a:p>
            <a:pPr lvl="0"/>
            <a:r>
              <a:rPr lang="fr-FR"/>
              <a:t>Modifiez le style du titre</a:t>
            </a:r>
          </a:p>
        </p:txBody>
      </p:sp>
      <p:sp>
        <p:nvSpPr>
          <p:cNvPr id="3" name="Espace réservé pour une image  2">
            <a:extLst>
              <a:ext uri="{FF2B5EF4-FFF2-40B4-BE49-F238E27FC236}">
                <a16:creationId xmlns:a16="http://schemas.microsoft.com/office/drawing/2014/main" id="{E3C9AD6E-7CFF-F9CA-C32C-15447ED43C70}"/>
              </a:ext>
            </a:extLst>
          </p:cNvPr>
          <p:cNvSpPr txBox="1">
            <a:spLocks noGrp="1"/>
          </p:cNvSpPr>
          <p:nvPr>
            <p:ph type="pic" idx="4294967295"/>
          </p:nvPr>
        </p:nvSpPr>
        <p:spPr>
          <a:xfrm>
            <a:off x="5183184" y="987423"/>
            <a:ext cx="6172200" cy="4873623"/>
          </a:xfrm>
        </p:spPr>
        <p:txBody>
          <a:bodyPr/>
          <a:lstStyle>
            <a:lvl1pPr marL="0" indent="0">
              <a:buNone/>
              <a:defRPr sz="3200"/>
            </a:lvl1pPr>
          </a:lstStyle>
          <a:p>
            <a:pPr lvl="0"/>
            <a:endParaRPr lang="fr-FR"/>
          </a:p>
        </p:txBody>
      </p:sp>
      <p:sp>
        <p:nvSpPr>
          <p:cNvPr id="4" name="Espace réservé du texte 3">
            <a:extLst>
              <a:ext uri="{FF2B5EF4-FFF2-40B4-BE49-F238E27FC236}">
                <a16:creationId xmlns:a16="http://schemas.microsoft.com/office/drawing/2014/main" id="{02FCDB04-A25A-A4CD-4DE8-C97C6B4289E3}"/>
              </a:ext>
            </a:extLst>
          </p:cNvPr>
          <p:cNvSpPr txBox="1">
            <a:spLocks noGrp="1"/>
          </p:cNvSpPr>
          <p:nvPr>
            <p:ph type="body" idx="4294967295"/>
          </p:nvPr>
        </p:nvSpPr>
        <p:spPr>
          <a:xfrm>
            <a:off x="626034" y="2648193"/>
            <a:ext cx="3932240" cy="3220791"/>
          </a:xfrm>
        </p:spPr>
        <p:txBody>
          <a:bodyPr/>
          <a:lstStyle>
            <a:lvl1pPr marL="0" indent="0" algn="just">
              <a:lnSpc>
                <a:spcPct val="120000"/>
              </a:lnSpc>
              <a:buNone/>
              <a:defRPr lang="fr-BE" sz="1600" b="0">
                <a:solidFill>
                  <a:srgbClr val="202020"/>
                </a:solidFill>
                <a:latin typeface="Roboto" pitchFamily="2"/>
                <a:ea typeface="Roboto" pitchFamily="2"/>
              </a:defRPr>
            </a:lvl1pPr>
            <a:lvl2pPr marL="0" lvl="0" indent="0" algn="just">
              <a:lnSpc>
                <a:spcPct val="120000"/>
              </a:lnSpc>
              <a:spcBef>
                <a:spcPts val="2200"/>
              </a:spcBef>
              <a:buNone/>
              <a:defRPr sz="1600">
                <a:solidFill>
                  <a:srgbClr val="202020"/>
                </a:solidFill>
                <a:latin typeface="Roboto" pitchFamily="2"/>
                <a:ea typeface="Roboto" pitchFamily="2"/>
                <a:cs typeface="Poppins SemiBold" pitchFamily="2"/>
              </a:defRPr>
            </a:lvl2pPr>
          </a:lstStyle>
          <a:p>
            <a:pPr lvl="0"/>
            <a:r>
              <a:rPr lang="fr-BE"/>
              <a:t>Lorem ipsum dolor sit amet, consectetur adipiscing elit, sed do eiusmod tempor incididunt ut labore et dolore magna aliqua. Ut enim ad minim veniam, quis nostrud exercitation. Lorem ipsum dolor sit amet, consectetur adipiscing elit, sed do eiusmod tempor incididunt ut labore et dolore magna aliqua. Ut enim ad minim veniam, quis nostrud exercitation.</a:t>
            </a:r>
            <a:endParaRPr lang="fr-FR"/>
          </a:p>
          <a:p>
            <a:pPr lvl="0"/>
            <a:endParaRPr lang="fr-FR"/>
          </a:p>
        </p:txBody>
      </p:sp>
      <p:sp>
        <p:nvSpPr>
          <p:cNvPr id="5" name="Espace réservé de la date 4">
            <a:extLst>
              <a:ext uri="{FF2B5EF4-FFF2-40B4-BE49-F238E27FC236}">
                <a16:creationId xmlns:a16="http://schemas.microsoft.com/office/drawing/2014/main" id="{61B1CE61-9E12-BA84-57B6-B4CC4E2BAAA6}"/>
              </a:ext>
            </a:extLst>
          </p:cNvPr>
          <p:cNvSpPr txBox="1">
            <a:spLocks noGrp="1"/>
          </p:cNvSpPr>
          <p:nvPr>
            <p:ph type="dt" sz="half" idx="7"/>
          </p:nvPr>
        </p:nvSpPr>
        <p:spPr/>
        <p:txBody>
          <a:bodyPr/>
          <a:lstStyle>
            <a:lvl1pPr>
              <a:defRPr/>
            </a:lvl1pPr>
          </a:lstStyle>
          <a:p>
            <a:pPr lvl="0"/>
            <a:fld id="{E592278F-CB57-4A86-9949-B0D065336490}" type="datetime1">
              <a:rPr lang="fr-FR"/>
              <a:pPr lvl="0"/>
              <a:t>30/06/2025</a:t>
            </a:fld>
            <a:endParaRPr lang="fr-FR"/>
          </a:p>
        </p:txBody>
      </p:sp>
      <p:sp>
        <p:nvSpPr>
          <p:cNvPr id="6" name="Espace réservé du pied de page 5">
            <a:extLst>
              <a:ext uri="{FF2B5EF4-FFF2-40B4-BE49-F238E27FC236}">
                <a16:creationId xmlns:a16="http://schemas.microsoft.com/office/drawing/2014/main" id="{72EB5C3C-2B73-195B-2798-66C8272DA19F}"/>
              </a:ext>
            </a:extLst>
          </p:cNvPr>
          <p:cNvSpPr txBox="1">
            <a:spLocks noGrp="1"/>
          </p:cNvSpPr>
          <p:nvPr>
            <p:ph type="ftr" sz="quarter" idx="9"/>
          </p:nvPr>
        </p:nvSpPr>
        <p:spPr/>
        <p:txBody>
          <a:bodyPr/>
          <a:lstStyle>
            <a:lvl1pPr>
              <a:defRPr/>
            </a:lvl1pPr>
          </a:lstStyle>
          <a:p>
            <a:pPr lvl="0"/>
            <a:endParaRPr lang="fr-FR"/>
          </a:p>
        </p:txBody>
      </p:sp>
      <p:sp>
        <p:nvSpPr>
          <p:cNvPr id="7" name="Espace réservé du numéro de diapositive 6">
            <a:extLst>
              <a:ext uri="{FF2B5EF4-FFF2-40B4-BE49-F238E27FC236}">
                <a16:creationId xmlns:a16="http://schemas.microsoft.com/office/drawing/2014/main" id="{70980896-0F95-65ED-5579-09B53EAE2705}"/>
              </a:ext>
            </a:extLst>
          </p:cNvPr>
          <p:cNvSpPr txBox="1">
            <a:spLocks noGrp="1"/>
          </p:cNvSpPr>
          <p:nvPr>
            <p:ph type="sldNum" sz="quarter" idx="8"/>
          </p:nvPr>
        </p:nvSpPr>
        <p:spPr/>
        <p:txBody>
          <a:bodyPr/>
          <a:lstStyle>
            <a:lvl1pPr>
              <a:defRPr/>
            </a:lvl1pPr>
          </a:lstStyle>
          <a:p>
            <a:pPr lvl="0"/>
            <a:fld id="{CBDBD384-60C4-4F86-ACBD-D7BA1428B74A}" type="slidenum">
              <a:t>‹N°›</a:t>
            </a:fld>
            <a:endParaRPr lang="fr-FR"/>
          </a:p>
        </p:txBody>
      </p:sp>
      <p:pic>
        <p:nvPicPr>
          <p:cNvPr id="8" name="Image 7">
            <a:extLst>
              <a:ext uri="{FF2B5EF4-FFF2-40B4-BE49-F238E27FC236}">
                <a16:creationId xmlns:a16="http://schemas.microsoft.com/office/drawing/2014/main" id="{175155D3-A9EF-491C-F87B-8D24783C94AC}"/>
              </a:ext>
            </a:extLst>
          </p:cNvPr>
          <p:cNvPicPr>
            <a:picLocks noChangeAspect="1"/>
          </p:cNvPicPr>
          <p:nvPr/>
        </p:nvPicPr>
        <p:blipFill>
          <a:blip r:embed="rId2"/>
          <a:stretch>
            <a:fillRect/>
          </a:stretch>
        </p:blipFill>
        <p:spPr>
          <a:xfrm>
            <a:off x="240788" y="99532"/>
            <a:ext cx="2242922" cy="577086"/>
          </a:xfrm>
          <a:prstGeom prst="rect">
            <a:avLst/>
          </a:prstGeom>
          <a:noFill/>
          <a:ln cap="flat">
            <a:noFill/>
          </a:ln>
        </p:spPr>
      </p:pic>
    </p:spTree>
    <p:extLst>
      <p:ext uri="{BB962C8B-B14F-4D97-AF65-F5344CB8AC3E}">
        <p14:creationId xmlns:p14="http://schemas.microsoft.com/office/powerpoint/2010/main" val="4270836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1_Diapositive de titre">
    <p:bg>
      <p:bgPr>
        <a:blipFill>
          <a:blip r:embed="rId2"/>
          <a:stretch>
            <a:fillRect/>
          </a:stretch>
        </a:blipFill>
        <a:effectLst/>
      </p:bgPr>
    </p:bg>
    <p:spTree>
      <p:nvGrpSpPr>
        <p:cNvPr id="1" name=""/>
        <p:cNvGrpSpPr/>
        <p:nvPr/>
      </p:nvGrpSpPr>
      <p:grpSpPr>
        <a:xfrm>
          <a:off x="0" y="0"/>
          <a:ext cx="0" cy="0"/>
          <a:chOff x="0" y="0"/>
          <a:chExt cx="0" cy="0"/>
        </a:xfrm>
      </p:grpSpPr>
      <p:pic>
        <p:nvPicPr>
          <p:cNvPr id="2" name="Image 8">
            <a:extLst>
              <a:ext uri="{FF2B5EF4-FFF2-40B4-BE49-F238E27FC236}">
                <a16:creationId xmlns:a16="http://schemas.microsoft.com/office/drawing/2014/main" id="{A389A1A5-40B0-CAEE-F561-ADDB56AA2858}"/>
              </a:ext>
            </a:extLst>
          </p:cNvPr>
          <p:cNvPicPr>
            <a:picLocks noChangeAspect="1"/>
          </p:cNvPicPr>
          <p:nvPr/>
        </p:nvPicPr>
        <p:blipFill>
          <a:blip r:embed="rId3"/>
          <a:stretch>
            <a:fillRect/>
          </a:stretch>
        </p:blipFill>
        <p:spPr>
          <a:xfrm>
            <a:off x="282814" y="2348334"/>
            <a:ext cx="8400236" cy="2161330"/>
          </a:xfrm>
          <a:prstGeom prst="rect">
            <a:avLst/>
          </a:prstGeom>
          <a:noFill/>
          <a:ln cap="flat">
            <a:noFill/>
          </a:ln>
        </p:spPr>
      </p:pic>
      <p:sp>
        <p:nvSpPr>
          <p:cNvPr id="3" name="Espace réservé de la date 16">
            <a:extLst>
              <a:ext uri="{FF2B5EF4-FFF2-40B4-BE49-F238E27FC236}">
                <a16:creationId xmlns:a16="http://schemas.microsoft.com/office/drawing/2014/main" id="{F36D2376-5531-4EC0-CD71-B0BCBD62A7CA}"/>
              </a:ext>
            </a:extLst>
          </p:cNvPr>
          <p:cNvSpPr txBox="1">
            <a:spLocks noGrp="1"/>
          </p:cNvSpPr>
          <p:nvPr>
            <p:ph type="dt" sz="half" idx="7"/>
          </p:nvPr>
        </p:nvSpPr>
        <p:spPr/>
        <p:txBody>
          <a:bodyPr/>
          <a:lstStyle>
            <a:lvl1pPr>
              <a:defRPr/>
            </a:lvl1pPr>
          </a:lstStyle>
          <a:p>
            <a:pPr lvl="0"/>
            <a:fld id="{43F547A8-071B-4531-AD37-599758BDDF4B}" type="datetime1">
              <a:rPr lang="fr-FR"/>
              <a:pPr lvl="0"/>
              <a:t>30/06/2025</a:t>
            </a:fld>
            <a:endParaRPr lang="fr-FR"/>
          </a:p>
        </p:txBody>
      </p:sp>
      <p:sp>
        <p:nvSpPr>
          <p:cNvPr id="4" name="Espace réservé du pied de page 17">
            <a:extLst>
              <a:ext uri="{FF2B5EF4-FFF2-40B4-BE49-F238E27FC236}">
                <a16:creationId xmlns:a16="http://schemas.microsoft.com/office/drawing/2014/main" id="{155582D1-84AF-D6B7-5B24-A83B91DD893D}"/>
              </a:ext>
            </a:extLst>
          </p:cNvPr>
          <p:cNvSpPr txBox="1">
            <a:spLocks noGrp="1"/>
          </p:cNvSpPr>
          <p:nvPr>
            <p:ph type="ftr" sz="quarter" idx="9"/>
          </p:nvPr>
        </p:nvSpPr>
        <p:spPr/>
        <p:txBody>
          <a:bodyPr/>
          <a:lstStyle>
            <a:lvl1pPr>
              <a:defRPr/>
            </a:lvl1pPr>
          </a:lstStyle>
          <a:p>
            <a:pPr lvl="0"/>
            <a:endParaRPr lang="fr-FR"/>
          </a:p>
        </p:txBody>
      </p:sp>
      <p:sp>
        <p:nvSpPr>
          <p:cNvPr id="5" name="Espace réservé du numéro de diapositive 18">
            <a:extLst>
              <a:ext uri="{FF2B5EF4-FFF2-40B4-BE49-F238E27FC236}">
                <a16:creationId xmlns:a16="http://schemas.microsoft.com/office/drawing/2014/main" id="{2DB97DAA-7B6F-1712-048F-AE9232A85F8F}"/>
              </a:ext>
            </a:extLst>
          </p:cNvPr>
          <p:cNvSpPr txBox="1">
            <a:spLocks noGrp="1"/>
          </p:cNvSpPr>
          <p:nvPr>
            <p:ph type="sldNum" sz="quarter" idx="8"/>
          </p:nvPr>
        </p:nvSpPr>
        <p:spPr/>
        <p:txBody>
          <a:bodyPr/>
          <a:lstStyle>
            <a:lvl1pPr>
              <a:defRPr/>
            </a:lvl1pPr>
          </a:lstStyle>
          <a:p>
            <a:pPr lvl="0"/>
            <a:fld id="{0734A0E7-746E-4920-9107-257F8AC92CE1}" type="slidenum">
              <a:t>‹N°›</a:t>
            </a:fld>
            <a:endParaRPr lang="fr-FR"/>
          </a:p>
        </p:txBody>
      </p:sp>
    </p:spTree>
    <p:extLst>
      <p:ext uri="{BB962C8B-B14F-4D97-AF65-F5344CB8AC3E}">
        <p14:creationId xmlns:p14="http://schemas.microsoft.com/office/powerpoint/2010/main" val="400011825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9"/>
          <a:stretch>
            <a:fillRect/>
          </a:stretch>
        </a:blip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00CDD02B-C85F-43B1-7DF8-FA3D2C5A8132}"/>
              </a:ext>
            </a:extLst>
          </p:cNvPr>
          <p:cNvSpPr txBox="1">
            <a:spLocks noGrp="1"/>
          </p:cNvSpPr>
          <p:nvPr>
            <p:ph type="title"/>
          </p:nvPr>
        </p:nvSpPr>
        <p:spPr>
          <a:xfrm>
            <a:off x="648199" y="1176375"/>
            <a:ext cx="10515600" cy="798591"/>
          </a:xfrm>
          <a:prstGeom prst="rect">
            <a:avLst/>
          </a:prstGeom>
          <a:noFill/>
          <a:ln>
            <a:noFill/>
          </a:ln>
        </p:spPr>
        <p:txBody>
          <a:bodyPr vert="horz" wrap="square" lIns="91440" tIns="45720" rIns="91440" bIns="45720" anchor="ctr" anchorCtr="0" compatLnSpc="1">
            <a:normAutofit/>
          </a:bodyPr>
          <a:lstStyle/>
          <a:p>
            <a:pPr lvl="0"/>
            <a:r>
              <a:rPr lang="fr-FR"/>
              <a:t>Modifiez le style du titre</a:t>
            </a:r>
          </a:p>
        </p:txBody>
      </p:sp>
      <p:sp>
        <p:nvSpPr>
          <p:cNvPr id="3" name="Espace réservé du texte 2">
            <a:extLst>
              <a:ext uri="{FF2B5EF4-FFF2-40B4-BE49-F238E27FC236}">
                <a16:creationId xmlns:a16="http://schemas.microsoft.com/office/drawing/2014/main" id="{FF075228-399E-F8E3-CA11-E0669CCCFDE7}"/>
              </a:ext>
            </a:extLst>
          </p:cNvPr>
          <p:cNvSpPr txBox="1">
            <a:spLocks noGrp="1"/>
          </p:cNvSpPr>
          <p:nvPr>
            <p:ph type="body" idx="1"/>
          </p:nvPr>
        </p:nvSpPr>
        <p:spPr>
          <a:xfrm>
            <a:off x="648199" y="2464856"/>
            <a:ext cx="10515600" cy="3486707"/>
          </a:xfrm>
          <a:prstGeom prst="rect">
            <a:avLst/>
          </a:prstGeom>
          <a:noFill/>
          <a:ln>
            <a:noFill/>
          </a:ln>
        </p:spPr>
        <p:txBody>
          <a:bodyPr vert="horz" wrap="square" lIns="91440" tIns="45720" rIns="91440" bIns="45720" anchor="t" anchorCtr="0" compatLnSpc="1">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A1D0145-76C6-EB71-B104-6AA822FDE50A}"/>
              </a:ext>
            </a:extLst>
          </p:cNvPr>
          <p:cNvSpPr txBox="1">
            <a:spLocks noGrp="1"/>
          </p:cNvSpPr>
          <p:nvPr>
            <p:ph type="dt" sz="half" idx="2"/>
          </p:nvPr>
        </p:nvSpPr>
        <p:spPr>
          <a:xfrm>
            <a:off x="648199"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fr-FR" sz="1200" b="0" i="0" u="none" strike="noStrike" kern="1200" cap="none" spc="0" baseline="0">
                <a:solidFill>
                  <a:srgbClr val="898989"/>
                </a:solidFill>
                <a:uFillTx/>
                <a:latin typeface="Calibri"/>
              </a:defRPr>
            </a:lvl1pPr>
          </a:lstStyle>
          <a:p>
            <a:pPr lvl="0"/>
            <a:fld id="{312FDEB2-0FD7-4436-8F04-6E1FA3D509BA}" type="datetime1">
              <a:rPr lang="fr-FR"/>
              <a:pPr lvl="0"/>
              <a:t>30/06/2025</a:t>
            </a:fld>
            <a:endParaRPr lang="fr-FR"/>
          </a:p>
        </p:txBody>
      </p:sp>
      <p:sp>
        <p:nvSpPr>
          <p:cNvPr id="5" name="Espace réservé du pied de page 4">
            <a:extLst>
              <a:ext uri="{FF2B5EF4-FFF2-40B4-BE49-F238E27FC236}">
                <a16:creationId xmlns:a16="http://schemas.microsoft.com/office/drawing/2014/main" id="{E6A3D9BA-17E7-A4E7-F1C1-63569C8F8B86}"/>
              </a:ext>
            </a:extLst>
          </p:cNvPr>
          <p:cNvSpPr txBox="1">
            <a:spLocks noGrp="1"/>
          </p:cNvSpPr>
          <p:nvPr>
            <p:ph type="ftr" sz="quarter" idx="3"/>
          </p:nvPr>
        </p:nvSpPr>
        <p:spPr>
          <a:xfrm>
            <a:off x="3848599"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fr-FR" sz="1200" b="0" i="0" u="none" strike="noStrike" kern="1200" cap="none" spc="0" baseline="0">
                <a:solidFill>
                  <a:srgbClr val="898989"/>
                </a:solidFill>
                <a:uFillTx/>
                <a:latin typeface="Calibri"/>
              </a:defRPr>
            </a:lvl1pPr>
          </a:lstStyle>
          <a:p>
            <a:pPr lvl="0"/>
            <a:endParaRPr lang="fr-FR"/>
          </a:p>
        </p:txBody>
      </p:sp>
      <p:sp>
        <p:nvSpPr>
          <p:cNvPr id="6" name="Espace réservé du numéro de diapositive 5">
            <a:extLst>
              <a:ext uri="{FF2B5EF4-FFF2-40B4-BE49-F238E27FC236}">
                <a16:creationId xmlns:a16="http://schemas.microsoft.com/office/drawing/2014/main" id="{C8CF7C2B-88C6-D485-17FC-3B79888C9432}"/>
              </a:ext>
            </a:extLst>
          </p:cNvPr>
          <p:cNvSpPr txBox="1">
            <a:spLocks noGrp="1"/>
          </p:cNvSpPr>
          <p:nvPr>
            <p:ph type="sldNum" sz="quarter" idx="4"/>
          </p:nvPr>
        </p:nvSpPr>
        <p:spPr>
          <a:xfrm>
            <a:off x="8420599"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fr-FR" sz="1200" b="0" i="0" u="none" strike="noStrike" kern="1200" cap="none" spc="0" baseline="0">
                <a:solidFill>
                  <a:srgbClr val="898989"/>
                </a:solidFill>
                <a:uFillTx/>
                <a:latin typeface="Calibri"/>
              </a:defRPr>
            </a:lvl1pPr>
          </a:lstStyle>
          <a:p>
            <a:pPr lvl="0"/>
            <a:fld id="{B1AA04ED-02B3-4A59-9041-EC8FAD390F06}" type="slidenum">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Lst>
  <p:txStyles>
    <p:titleStyle>
      <a:lvl1pPr marL="0" marR="0" lvl="0" indent="0" algn="l" defTabSz="914400" rtl="0" fontAlgn="auto" hangingPunct="1">
        <a:lnSpc>
          <a:spcPct val="90000"/>
        </a:lnSpc>
        <a:spcBef>
          <a:spcPts val="0"/>
        </a:spcBef>
        <a:spcAft>
          <a:spcPts val="0"/>
        </a:spcAft>
        <a:buNone/>
        <a:tabLst/>
        <a:defRPr lang="fr-FR" sz="4400" b="1" i="0" u="none" strike="noStrike" kern="1200" cap="none" spc="0" baseline="0">
          <a:solidFill>
            <a:srgbClr val="000000"/>
          </a:solidFill>
          <a:uFillTx/>
          <a:latin typeface="Poppins" pitchFamily="2"/>
          <a:cs typeface="Poppins" pitchFamily="2"/>
        </a:defRPr>
      </a:lvl1pPr>
    </p:titleStyle>
    <p:bodyStyle>
      <a:lvl1pPr marL="225427" marR="0" lvl="0" indent="-225427" algn="l" defTabSz="914400" rtl="0" fontAlgn="auto" hangingPunct="1">
        <a:lnSpc>
          <a:spcPct val="90000"/>
        </a:lnSpc>
        <a:spcBef>
          <a:spcPts val="2200"/>
        </a:spcBef>
        <a:spcAft>
          <a:spcPts val="0"/>
        </a:spcAft>
        <a:buClr>
          <a:srgbClr val="D96D6E"/>
        </a:buClr>
        <a:buSzPct val="100000"/>
        <a:buFont typeface="Arial" pitchFamily="34"/>
        <a:buChar char="•"/>
        <a:tabLst/>
        <a:defRPr lang="fr-FR" sz="2800" b="1" i="0" u="none" strike="noStrike" kern="1200" cap="none" spc="0" baseline="0">
          <a:solidFill>
            <a:srgbClr val="000000"/>
          </a:solidFill>
          <a:uFillTx/>
          <a:latin typeface="Poppins SemiBold" pitchFamily="2"/>
          <a:cs typeface="Poppins SemiBold" pitchFamily="2"/>
        </a:defRPr>
      </a:lvl1pPr>
      <a:lvl2pPr marL="711202" marR="0" lvl="1" indent="-254002" algn="l" defTabSz="914400" rtl="0" fontAlgn="auto" hangingPunct="1">
        <a:lnSpc>
          <a:spcPct val="90000"/>
        </a:lnSpc>
        <a:spcBef>
          <a:spcPts val="500"/>
        </a:spcBef>
        <a:spcAft>
          <a:spcPts val="0"/>
        </a:spcAft>
        <a:buClr>
          <a:srgbClr val="D96D6E"/>
        </a:buClr>
        <a:buSzPct val="100000"/>
        <a:buFont typeface="Arial" pitchFamily="34"/>
        <a:buChar char="•"/>
        <a:tabLst/>
        <a:defRPr lang="fr-FR" sz="2400" b="0" i="0" u="none" strike="noStrike" kern="1200" cap="none" spc="0" baseline="0">
          <a:solidFill>
            <a:srgbClr val="000000"/>
          </a:solidFill>
          <a:uFillTx/>
          <a:latin typeface="Poppins Medium" pitchFamily="2"/>
          <a:cs typeface="Poppins Medium" pitchFamily="2"/>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fr-FR" sz="2000" b="0" i="0" u="none" strike="noStrike" kern="1200" cap="none" spc="0" baseline="0">
          <a:solidFill>
            <a:srgbClr val="595959"/>
          </a:solidFill>
          <a:uFillTx/>
          <a:latin typeface="Poppins" pitchFamily="2"/>
          <a:ea typeface="Roboto" pitchFamily="2"/>
          <a:cs typeface="Poppins" pitchFamily="2"/>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Poppins Light" pitchFamily="2"/>
          <a:ea typeface="Roboto" pitchFamily="2"/>
          <a:cs typeface="Poppins Light" pitchFamily="2"/>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fr-FR" sz="1800" b="0" i="0" u="none" strike="noStrike" kern="1200" cap="none" spc="0" baseline="0">
          <a:solidFill>
            <a:srgbClr val="000000"/>
          </a:solidFill>
          <a:uFillTx/>
          <a:latin typeface="Poppins ExtraLight" pitchFamily="2"/>
          <a:ea typeface="Roboto" pitchFamily="2"/>
          <a:cs typeface="Poppins ExtraLight"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9.pn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name="Slide1">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F413E4-32B4-11D5-19B6-828D4FCF77F9}"/>
              </a:ext>
            </a:extLst>
          </p:cNvPr>
          <p:cNvSpPr txBox="1">
            <a:spLocks noGrp="1"/>
          </p:cNvSpPr>
          <p:nvPr>
            <p:ph type="title"/>
          </p:nvPr>
        </p:nvSpPr>
        <p:spPr>
          <a:xfrm>
            <a:off x="560170" y="2062164"/>
            <a:ext cx="9144000" cy="1885867"/>
          </a:xfrm>
        </p:spPr>
        <p:txBody>
          <a:bodyPr/>
          <a:lstStyle/>
          <a:p>
            <a:pPr lvl="0"/>
            <a:r>
              <a:rPr lang="fr-FR" sz="4400">
                <a:solidFill>
                  <a:srgbClr val="000000"/>
                </a:solidFill>
                <a:latin typeface="Poppins"/>
                <a:cs typeface="Poppins"/>
              </a:rPr>
              <a:t>Auto-évaluation et arts de la scène</a:t>
            </a:r>
            <a:endParaRPr lang="fr-FR" sz="4400">
              <a:solidFill>
                <a:srgbClr val="000000"/>
              </a:solidFill>
              <a:latin typeface="Poppins" pitchFamily="2"/>
              <a:cs typeface="Poppins" pitchFamily="2"/>
            </a:endParaRPr>
          </a:p>
        </p:txBody>
      </p:sp>
      <p:sp>
        <p:nvSpPr>
          <p:cNvPr id="3" name="Sous-titre 2">
            <a:extLst>
              <a:ext uri="{FF2B5EF4-FFF2-40B4-BE49-F238E27FC236}">
                <a16:creationId xmlns:a16="http://schemas.microsoft.com/office/drawing/2014/main" id="{D7C586A6-568D-4259-FD0B-19FB6C87FCBE}"/>
              </a:ext>
            </a:extLst>
          </p:cNvPr>
          <p:cNvSpPr txBox="1">
            <a:spLocks noGrp="1"/>
          </p:cNvSpPr>
          <p:nvPr>
            <p:ph type="subTitle" idx="4294967295"/>
          </p:nvPr>
        </p:nvSpPr>
        <p:spPr>
          <a:xfrm>
            <a:off x="560170" y="3948031"/>
            <a:ext cx="7581884" cy="982321"/>
          </a:xfrm>
        </p:spPr>
        <p:txBody>
          <a:bodyPr/>
          <a:lstStyle/>
          <a:p>
            <a:pPr marL="0" lvl="0" indent="0">
              <a:lnSpc>
                <a:spcPct val="100000"/>
              </a:lnSpc>
              <a:buNone/>
            </a:pPr>
            <a:r>
              <a:rPr lang="fr-BE" sz="1900" b="0">
                <a:solidFill>
                  <a:srgbClr val="231F25"/>
                </a:solidFill>
                <a:latin typeface="Poppins Medium"/>
                <a:cs typeface="Poppins Medium"/>
              </a:rPr>
              <a:t>Charleroi – 12 juin 2025</a:t>
            </a:r>
            <a:endParaRPr lang="fr-BE" sz="1900" b="0">
              <a:solidFill>
                <a:srgbClr val="231F25"/>
              </a:solidFill>
              <a:latin typeface="Poppins Medium" pitchFamily="2"/>
              <a:cs typeface="Poppins Medium" pitchFamily="2"/>
            </a:endParaRPr>
          </a:p>
          <a:p>
            <a:pPr marL="0" lvl="0" indent="0">
              <a:lnSpc>
                <a:spcPct val="100000"/>
              </a:lnSpc>
              <a:buNone/>
            </a:pPr>
            <a:r>
              <a:rPr lang="fr-BE" sz="1900" b="0">
                <a:solidFill>
                  <a:srgbClr val="231F25"/>
                </a:solidFill>
                <a:latin typeface="Poppins Medium"/>
                <a:cs typeface="Poppins Medium"/>
              </a:rPr>
              <a:t>Bruxelles – 23 juin 2025</a:t>
            </a:r>
            <a:endParaRPr lang="fr-BE" sz="1900" b="0">
              <a:solidFill>
                <a:srgbClr val="231F25"/>
              </a:solidFill>
              <a:latin typeface="Poppins Medium" pitchFamily="2"/>
              <a:cs typeface="Poppins Medium" pitchFamily="2"/>
            </a:endParaRPr>
          </a:p>
          <a:p>
            <a:pPr marL="0" lvl="0" indent="0">
              <a:lnSpc>
                <a:spcPct val="70000"/>
              </a:lnSpc>
              <a:buNone/>
            </a:pPr>
            <a:endParaRPr lang="fr-FR" sz="190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3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AE0BF-D1BE-6428-9F35-E9684A6E57DA}"/>
              </a:ext>
            </a:extLst>
          </p:cNvPr>
          <p:cNvSpPr txBox="1">
            <a:spLocks noGrp="1"/>
          </p:cNvSpPr>
          <p:nvPr>
            <p:ph type="title"/>
          </p:nvPr>
        </p:nvSpPr>
        <p:spPr>
          <a:xfrm>
            <a:off x="2875093" y="294427"/>
            <a:ext cx="4927601" cy="646014"/>
          </a:xfrm>
        </p:spPr>
        <p:txBody>
          <a:bodyPr/>
          <a:lstStyle/>
          <a:p>
            <a:pPr lvl="0"/>
            <a:r>
              <a:rPr lang="fr-BE" sz="3600">
                <a:latin typeface="Poppins"/>
                <a:cs typeface="Poppins"/>
              </a:rPr>
              <a:t>Eléments financiers</a:t>
            </a:r>
            <a:endParaRPr lang="fr-BE" sz="3600"/>
          </a:p>
        </p:txBody>
      </p:sp>
      <p:sp>
        <p:nvSpPr>
          <p:cNvPr id="3" name="Text Placeholder 2">
            <a:extLst>
              <a:ext uri="{FF2B5EF4-FFF2-40B4-BE49-F238E27FC236}">
                <a16:creationId xmlns:a16="http://schemas.microsoft.com/office/drawing/2014/main" id="{44EF9B40-ED08-2D30-E296-51213A2F8D50}"/>
              </a:ext>
            </a:extLst>
          </p:cNvPr>
          <p:cNvSpPr txBox="1">
            <a:spLocks noGrp="1"/>
          </p:cNvSpPr>
          <p:nvPr>
            <p:ph type="body" idx="4294967295"/>
          </p:nvPr>
        </p:nvSpPr>
        <p:spPr>
          <a:xfrm>
            <a:off x="232943" y="940442"/>
            <a:ext cx="11469520" cy="5411720"/>
          </a:xfrm>
        </p:spPr>
        <p:txBody>
          <a:bodyPr>
            <a:noAutofit/>
          </a:bodyPr>
          <a:lstStyle/>
          <a:p>
            <a:pPr marL="0" lvl="0" indent="0" algn="just">
              <a:lnSpc>
                <a:spcPct val="120000"/>
              </a:lnSpc>
              <a:spcBef>
                <a:spcPts val="500"/>
              </a:spcBef>
              <a:buNone/>
            </a:pPr>
            <a:endParaRPr lang="fr-BE" sz="600" b="0" dirty="0">
              <a:latin typeface="Poppins" pitchFamily="2"/>
              <a:ea typeface="Roboto"/>
              <a:cs typeface="Poppins" pitchFamily="2"/>
            </a:endParaRPr>
          </a:p>
          <a:p>
            <a:pPr marL="0" lvl="0" indent="0" algn="just">
              <a:lnSpc>
                <a:spcPct val="120000"/>
              </a:lnSpc>
              <a:spcBef>
                <a:spcPts val="500"/>
              </a:spcBef>
              <a:buNone/>
            </a:pPr>
            <a:endParaRPr lang="fr-BE" sz="600" b="0" dirty="0">
              <a:latin typeface="Poppins" pitchFamily="2"/>
              <a:ea typeface="Roboto"/>
              <a:cs typeface="Poppins" pitchFamily="2"/>
            </a:endParaRPr>
          </a:p>
          <a:p>
            <a:pPr marL="0" lvl="0" indent="0" algn="just">
              <a:lnSpc>
                <a:spcPct val="120000"/>
              </a:lnSpc>
              <a:spcBef>
                <a:spcPts val="500"/>
              </a:spcBef>
              <a:buNone/>
            </a:pPr>
            <a:r>
              <a:rPr lang="fr-BE" sz="1800" b="0" dirty="0">
                <a:latin typeface="Poppins" pitchFamily="2"/>
                <a:ea typeface="Roboto"/>
                <a:cs typeface="Poppins" pitchFamily="2"/>
              </a:rPr>
              <a:t>Pour les </a:t>
            </a:r>
            <a:r>
              <a:rPr lang="fr-BE" sz="1800" dirty="0">
                <a:solidFill>
                  <a:srgbClr val="C00000"/>
                </a:solidFill>
                <a:latin typeface="Poppins" pitchFamily="2"/>
                <a:ea typeface="Roboto"/>
                <a:cs typeface="Poppins" pitchFamily="2"/>
              </a:rPr>
              <a:t>musiques</a:t>
            </a:r>
            <a:r>
              <a:rPr lang="fr-BE" sz="1800" b="0" dirty="0">
                <a:latin typeface="Poppins" pitchFamily="2"/>
                <a:ea typeface="Roboto"/>
                <a:cs typeface="Poppins" pitchFamily="2"/>
              </a:rPr>
              <a:t>, sous l’onglet ‘</a:t>
            </a:r>
            <a:r>
              <a:rPr lang="fr-BE" sz="1800" b="0" u="sng" dirty="0">
                <a:latin typeface="Poppins" pitchFamily="2"/>
                <a:ea typeface="Roboto"/>
                <a:cs typeface="Poppins" pitchFamily="2"/>
              </a:rPr>
              <a:t>documents justificatifs</a:t>
            </a:r>
            <a:r>
              <a:rPr lang="fr-BE" sz="1800" b="0" dirty="0">
                <a:latin typeface="Poppins" pitchFamily="2"/>
                <a:ea typeface="Roboto"/>
                <a:cs typeface="Poppins" pitchFamily="2"/>
              </a:rPr>
              <a:t>’ :</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  Le modèle de comptes de résultat</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  Le modèle de bilans</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  Le modèle de budget</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  La note de contextualisation des éléments financiers</a:t>
            </a:r>
          </a:p>
          <a:p>
            <a:pPr marL="0" lvl="0" indent="0" algn="just">
              <a:lnSpc>
                <a:spcPct val="100000"/>
              </a:lnSpc>
              <a:spcBef>
                <a:spcPts val="500"/>
              </a:spcBef>
              <a:buNone/>
            </a:pPr>
            <a:endParaRPr lang="fr-BE" sz="1800" b="0" dirty="0">
              <a:solidFill>
                <a:srgbClr val="898989"/>
              </a:solidFill>
              <a:latin typeface="Poppins" pitchFamily="2"/>
              <a:ea typeface="Roboto"/>
              <a:cs typeface="Poppins" pitchFamily="2"/>
            </a:endParaRPr>
          </a:p>
          <a:p>
            <a:pPr marL="0" lvl="0" indent="0" algn="just">
              <a:lnSpc>
                <a:spcPct val="120000"/>
              </a:lnSpc>
              <a:spcBef>
                <a:spcPts val="500"/>
              </a:spcBef>
              <a:buNone/>
            </a:pPr>
            <a:endParaRPr lang="fr-BE" sz="600" b="0" dirty="0">
              <a:latin typeface="Poppins" pitchFamily="2"/>
              <a:ea typeface="Roboto"/>
              <a:cs typeface="Poppins" pitchFamily="2"/>
            </a:endParaRPr>
          </a:p>
          <a:p>
            <a:pPr marL="0" lvl="0" indent="0" algn="just">
              <a:lnSpc>
                <a:spcPct val="120000"/>
              </a:lnSpc>
              <a:spcBef>
                <a:spcPts val="500"/>
              </a:spcBef>
              <a:buNone/>
            </a:pPr>
            <a:r>
              <a:rPr lang="fr-BE" sz="1800" b="0" dirty="0">
                <a:latin typeface="Poppins" pitchFamily="2"/>
                <a:ea typeface="Roboto"/>
                <a:cs typeface="Poppins" pitchFamily="2"/>
              </a:rPr>
              <a:t>Pour les </a:t>
            </a:r>
            <a:r>
              <a:rPr lang="fr-BE" sz="1800" dirty="0">
                <a:solidFill>
                  <a:srgbClr val="C00000"/>
                </a:solidFill>
                <a:latin typeface="Poppins" pitchFamily="2"/>
                <a:ea typeface="Roboto"/>
                <a:cs typeface="Poppins" pitchFamily="2"/>
              </a:rPr>
              <a:t>arts vivants</a:t>
            </a:r>
            <a:r>
              <a:rPr lang="fr-BE" sz="1800" b="0" dirty="0">
                <a:latin typeface="Poppins" pitchFamily="2"/>
                <a:ea typeface="Roboto"/>
                <a:cs typeface="Poppins" pitchFamily="2"/>
              </a:rPr>
              <a:t>, sous l’onglet ‘</a:t>
            </a:r>
            <a:r>
              <a:rPr lang="fr-BE" sz="1800" b="0" u="sng" dirty="0">
                <a:latin typeface="Poppins" pitchFamily="2"/>
                <a:ea typeface="Roboto"/>
                <a:cs typeface="Poppins" pitchFamily="2"/>
              </a:rPr>
              <a:t>documents utiles</a:t>
            </a:r>
            <a:r>
              <a:rPr lang="fr-BE" sz="1800" b="0" dirty="0">
                <a:latin typeface="Poppins" pitchFamily="2"/>
                <a:ea typeface="Roboto"/>
                <a:cs typeface="Poppins" pitchFamily="2"/>
              </a:rPr>
              <a:t> :</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  Le modèle de comptes de résultat</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  Le modèle de bilans</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  Le modèle de budget</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  La note de contextualisation des éléments financiers</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  Le tableur Excel ‘emplois’</a:t>
            </a:r>
            <a:endParaRPr lang="fr-BE" sz="18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800" b="0" dirty="0">
                <a:latin typeface="Poppins" pitchFamily="2"/>
                <a:ea typeface="Roboto"/>
                <a:cs typeface="Poppins" pitchFamily="2"/>
              </a:rPr>
              <a:t>  Le tableur Excel ‘activités’</a:t>
            </a:r>
            <a:endParaRPr lang="fr-BE" sz="1800" b="0" dirty="0">
              <a:solidFill>
                <a:srgbClr val="898989"/>
              </a:solidFill>
              <a:latin typeface="Poppins" pitchFamily="2"/>
              <a:ea typeface="Roboto"/>
              <a:cs typeface="Poppins" pitchFamily="2"/>
            </a:endParaRPr>
          </a:p>
        </p:txBody>
      </p:sp>
      <p:sp>
        <p:nvSpPr>
          <p:cNvPr id="4" name="ZoneTexte 4">
            <a:extLst>
              <a:ext uri="{FF2B5EF4-FFF2-40B4-BE49-F238E27FC236}">
                <a16:creationId xmlns:a16="http://schemas.microsoft.com/office/drawing/2014/main" id="{9DB2EB7F-DF35-08FD-4489-B0D1D3269468}"/>
              </a:ext>
            </a:extLst>
          </p:cNvPr>
          <p:cNvSpPr txBox="1"/>
          <p:nvPr/>
        </p:nvSpPr>
        <p:spPr>
          <a:xfrm>
            <a:off x="7686190" y="2522921"/>
            <a:ext cx="3900574" cy="2246772"/>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000" b="0" i="0" u="none" strike="noStrike" kern="1200" cap="none" spc="0" baseline="0" dirty="0">
                <a:solidFill>
                  <a:srgbClr val="000000"/>
                </a:solidFill>
                <a:uFillTx/>
                <a:latin typeface="Poppins" pitchFamily="2"/>
                <a:ea typeface="Roboto"/>
                <a:cs typeface="Poppins" pitchFamily="2"/>
              </a:rPr>
              <a:t>Les différents documents sont en ligne via :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2000" b="0" i="0" u="none" strike="noStrike" kern="1200" cap="none" spc="0" baseline="0" dirty="0">
              <a:solidFill>
                <a:srgbClr val="000000"/>
              </a:solidFill>
              <a:uFillTx/>
              <a:latin typeface="Poppins" pitchFamily="2"/>
              <a:ea typeface="Roboto"/>
              <a:cs typeface="Poppins"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000" b="0" i="0" u="none" strike="noStrike" kern="1200" cap="none" spc="0" baseline="0" dirty="0">
                <a:solidFill>
                  <a:srgbClr val="000000"/>
                </a:solidFill>
                <a:uFillTx/>
                <a:latin typeface="Poppins" pitchFamily="2"/>
                <a:ea typeface="Roboto"/>
                <a:cs typeface="Poppins" pitchFamily="2"/>
              </a:rPr>
              <a:t> </a:t>
            </a:r>
            <a:r>
              <a:rPr lang="fr-BE" sz="2000" b="0" i="0" u="none" strike="noStrike" kern="1200" cap="none" spc="0" baseline="0" dirty="0">
                <a:solidFill>
                  <a:srgbClr val="C00000"/>
                </a:solidFill>
                <a:uFillTx/>
                <a:latin typeface="Poppins" pitchFamily="2"/>
                <a:ea typeface="Roboto"/>
                <a:cs typeface="Poppins" pitchFamily="2"/>
              </a:rPr>
              <a:t>créationartistique.cfwb.be</a:t>
            </a:r>
            <a:r>
              <a:rPr lang="fr-BE" sz="2000" b="0" i="0" u="none" strike="noStrike" kern="1200" cap="none" spc="0" baseline="0" dirty="0">
                <a:solidFill>
                  <a:srgbClr val="000000"/>
                </a:solidFill>
                <a:uFillTx/>
                <a:latin typeface="Poppins" pitchFamily="2"/>
                <a:ea typeface="Roboto"/>
                <a:cs typeface="Poppins" pitchFamily="2"/>
              </a:rPr>
              <a: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2000" b="0" i="0" u="none" strike="noStrike" kern="1200" cap="none" spc="0" baseline="0" dirty="0">
              <a:solidFill>
                <a:srgbClr val="000000"/>
              </a:solidFill>
              <a:uFillTx/>
              <a:latin typeface="Poppins" pitchFamily="2"/>
              <a:ea typeface="Roboto"/>
              <a:cs typeface="Poppins" pitchFamily="2"/>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000" b="0" i="0" u="none" strike="noStrike" kern="1200" cap="none" spc="0" baseline="0" dirty="0">
                <a:solidFill>
                  <a:srgbClr val="000000"/>
                </a:solidFill>
                <a:uFillTx/>
                <a:latin typeface="Poppins" pitchFamily="2"/>
                <a:ea typeface="Roboto"/>
                <a:cs typeface="Poppins" pitchFamily="2"/>
              </a:rPr>
              <a:t>&gt; un tout nouveau site, lancé début juin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44">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EED27-63E8-D0BA-DD77-BA95114E7F0F}"/>
              </a:ext>
            </a:extLst>
          </p:cNvPr>
          <p:cNvSpPr txBox="1">
            <a:spLocks noGrp="1"/>
          </p:cNvSpPr>
          <p:nvPr>
            <p:ph type="title"/>
          </p:nvPr>
        </p:nvSpPr>
        <p:spPr>
          <a:xfrm>
            <a:off x="5607991" y="125011"/>
            <a:ext cx="6281196" cy="721799"/>
          </a:xfrm>
        </p:spPr>
        <p:txBody>
          <a:bodyPr/>
          <a:lstStyle/>
          <a:p>
            <a:pPr lvl="0"/>
            <a:r>
              <a:rPr lang="fr-BE" sz="3600">
                <a:latin typeface="Poppins"/>
                <a:cs typeface="Poppins"/>
              </a:rPr>
              <a:t>Un calendrier en </a:t>
            </a:r>
            <a:r>
              <a:rPr lang="fr-BE" sz="3600">
                <a:solidFill>
                  <a:srgbClr val="C00000"/>
                </a:solidFill>
                <a:latin typeface="Poppins"/>
                <a:cs typeface="Poppins"/>
              </a:rPr>
              <a:t>5 phases</a:t>
            </a:r>
            <a:endParaRPr lang="fr-BE" sz="3600">
              <a:solidFill>
                <a:srgbClr val="C00000"/>
              </a:solidFill>
            </a:endParaRPr>
          </a:p>
        </p:txBody>
      </p:sp>
      <p:sp>
        <p:nvSpPr>
          <p:cNvPr id="3" name="TextBox 5">
            <a:extLst>
              <a:ext uri="{FF2B5EF4-FFF2-40B4-BE49-F238E27FC236}">
                <a16:creationId xmlns:a16="http://schemas.microsoft.com/office/drawing/2014/main" id="{6495B027-C52F-196F-F08A-C04CE4D79291}"/>
              </a:ext>
            </a:extLst>
          </p:cNvPr>
          <p:cNvSpPr txBox="1"/>
          <p:nvPr/>
        </p:nvSpPr>
        <p:spPr>
          <a:xfrm>
            <a:off x="362422" y="1120597"/>
            <a:ext cx="3474527"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 - décembre 2025</a:t>
            </a:r>
            <a:endParaRPr lang="fr-BE" sz="1800" b="0" i="0" u="none" strike="noStrike" kern="1200" cap="none" spc="0" baseline="0">
              <a:solidFill>
                <a:srgbClr val="C00000"/>
              </a:solidFill>
              <a:uFillTx/>
              <a:latin typeface="Poppins" pitchFamily="2"/>
              <a:cs typeface="Poppins" pitchFamily="2"/>
            </a:endParaRPr>
          </a:p>
        </p:txBody>
      </p:sp>
      <p:sp>
        <p:nvSpPr>
          <p:cNvPr id="4" name="TextBox 9">
            <a:extLst>
              <a:ext uri="{FF2B5EF4-FFF2-40B4-BE49-F238E27FC236}">
                <a16:creationId xmlns:a16="http://schemas.microsoft.com/office/drawing/2014/main" id="{36FF79A8-9492-D8C8-A563-5E89B89A4496}"/>
              </a:ext>
            </a:extLst>
          </p:cNvPr>
          <p:cNvSpPr txBox="1"/>
          <p:nvPr/>
        </p:nvSpPr>
        <p:spPr>
          <a:xfrm>
            <a:off x="3838422" y="1119929"/>
            <a:ext cx="2612568"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Exploration à blanc</a:t>
            </a:r>
            <a:endParaRPr lang="fr-BE" sz="1800" b="0" i="0" u="none" strike="noStrike" kern="1200" cap="none" spc="0" baseline="0">
              <a:solidFill>
                <a:srgbClr val="000000"/>
              </a:solidFill>
              <a:uFillTx/>
              <a:latin typeface="Poppins" pitchFamily="2"/>
              <a:ea typeface="Calibri"/>
              <a:cs typeface="Poppins" pitchFamily="2"/>
            </a:endParaRPr>
          </a:p>
        </p:txBody>
      </p:sp>
      <p:sp>
        <p:nvSpPr>
          <p:cNvPr id="5" name="TextBox 13">
            <a:extLst>
              <a:ext uri="{FF2B5EF4-FFF2-40B4-BE49-F238E27FC236}">
                <a16:creationId xmlns:a16="http://schemas.microsoft.com/office/drawing/2014/main" id="{6CD1643E-A634-2621-E513-2FA92FBFA464}"/>
              </a:ext>
            </a:extLst>
          </p:cNvPr>
          <p:cNvSpPr txBox="1"/>
          <p:nvPr/>
        </p:nvSpPr>
        <p:spPr>
          <a:xfrm>
            <a:off x="360602" y="2023640"/>
            <a:ext cx="5067431"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II – juin 2026</a:t>
            </a:r>
            <a:r>
              <a:rPr lang="fr-BE" sz="1900" b="1" i="0" u="none" strike="noStrike" kern="1200" cap="none" spc="0" baseline="0">
                <a:solidFill>
                  <a:srgbClr val="C00000"/>
                </a:solidFill>
                <a:uFillTx/>
                <a:latin typeface="Poppins" pitchFamily="2"/>
                <a:cs typeface="Poppins" pitchFamily="2"/>
              </a:rPr>
              <a:t> ou </a:t>
            </a:r>
            <a:r>
              <a:rPr lang="fr-BE" sz="1900" b="1" i="0" u="sng" strike="noStrike" kern="1200" cap="none" spc="0" baseline="0">
                <a:solidFill>
                  <a:srgbClr val="C00000"/>
                </a:solidFill>
                <a:uFillTx/>
                <a:latin typeface="Poppins" pitchFamily="2"/>
                <a:cs typeface="Poppins" pitchFamily="2"/>
              </a:rPr>
              <a:t>décembre 2026</a:t>
            </a:r>
            <a:endParaRPr lang="fr-BE" sz="1800" b="0" i="0" u="none" strike="noStrike" kern="1200" cap="none" spc="0" baseline="0">
              <a:solidFill>
                <a:srgbClr val="C00000"/>
              </a:solidFill>
              <a:uFillTx/>
              <a:latin typeface="Poppins" pitchFamily="2"/>
              <a:cs typeface="Poppins" pitchFamily="2"/>
            </a:endParaRPr>
          </a:p>
        </p:txBody>
      </p:sp>
      <p:sp>
        <p:nvSpPr>
          <p:cNvPr id="6" name="TextBox 17">
            <a:extLst>
              <a:ext uri="{FF2B5EF4-FFF2-40B4-BE49-F238E27FC236}">
                <a16:creationId xmlns:a16="http://schemas.microsoft.com/office/drawing/2014/main" id="{98E5C15A-D916-AE17-F466-30C0FDEBB12F}"/>
              </a:ext>
            </a:extLst>
          </p:cNvPr>
          <p:cNvSpPr txBox="1"/>
          <p:nvPr/>
        </p:nvSpPr>
        <p:spPr>
          <a:xfrm>
            <a:off x="5428033" y="2022881"/>
            <a:ext cx="3424135"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Evaluation de mi-parcours</a:t>
            </a:r>
          </a:p>
        </p:txBody>
      </p:sp>
      <p:sp>
        <p:nvSpPr>
          <p:cNvPr id="7" name="TextBox 21">
            <a:extLst>
              <a:ext uri="{FF2B5EF4-FFF2-40B4-BE49-F238E27FC236}">
                <a16:creationId xmlns:a16="http://schemas.microsoft.com/office/drawing/2014/main" id="{E226E062-492C-8B0B-ED08-EA51CECEB759}"/>
              </a:ext>
            </a:extLst>
          </p:cNvPr>
          <p:cNvSpPr txBox="1"/>
          <p:nvPr/>
        </p:nvSpPr>
        <p:spPr>
          <a:xfrm>
            <a:off x="360602" y="3046067"/>
            <a:ext cx="3476347"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III – février 2027</a:t>
            </a:r>
          </a:p>
        </p:txBody>
      </p:sp>
      <p:sp>
        <p:nvSpPr>
          <p:cNvPr id="8" name="TextBox 23">
            <a:extLst>
              <a:ext uri="{FF2B5EF4-FFF2-40B4-BE49-F238E27FC236}">
                <a16:creationId xmlns:a16="http://schemas.microsoft.com/office/drawing/2014/main" id="{03E45E9C-1F30-A48C-99FF-599553BFF851}"/>
              </a:ext>
            </a:extLst>
          </p:cNvPr>
          <p:cNvSpPr txBox="1"/>
          <p:nvPr/>
        </p:nvSpPr>
        <p:spPr>
          <a:xfrm>
            <a:off x="3845509" y="3026234"/>
            <a:ext cx="5067431"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Rapport des Services du Gouvernement</a:t>
            </a:r>
          </a:p>
        </p:txBody>
      </p:sp>
      <p:sp>
        <p:nvSpPr>
          <p:cNvPr id="9" name="TextBox 25">
            <a:extLst>
              <a:ext uri="{FF2B5EF4-FFF2-40B4-BE49-F238E27FC236}">
                <a16:creationId xmlns:a16="http://schemas.microsoft.com/office/drawing/2014/main" id="{B3EB54A2-458A-5B17-5A6E-3E58BEAA2B76}"/>
              </a:ext>
            </a:extLst>
          </p:cNvPr>
          <p:cNvSpPr txBox="1"/>
          <p:nvPr/>
        </p:nvSpPr>
        <p:spPr>
          <a:xfrm>
            <a:off x="399181" y="4048661"/>
            <a:ext cx="5341833"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IV – juin 2027</a:t>
            </a:r>
            <a:r>
              <a:rPr lang="fr-BE" sz="1900" b="1" i="0" u="none" strike="noStrike" kern="1200" cap="none" spc="0" baseline="0">
                <a:solidFill>
                  <a:srgbClr val="C00000"/>
                </a:solidFill>
                <a:uFillTx/>
                <a:latin typeface="Poppins" pitchFamily="2"/>
                <a:cs typeface="Poppins" pitchFamily="2"/>
              </a:rPr>
              <a:t> ou </a:t>
            </a:r>
            <a:r>
              <a:rPr lang="fr-BE" sz="1900" b="1" i="0" u="sng" strike="noStrike" kern="1200" cap="none" spc="0" baseline="0">
                <a:solidFill>
                  <a:srgbClr val="C00000"/>
                </a:solidFill>
                <a:uFillTx/>
                <a:latin typeface="Poppins" pitchFamily="2"/>
                <a:cs typeface="Poppins" pitchFamily="2"/>
              </a:rPr>
              <a:t>novembre 2027</a:t>
            </a:r>
          </a:p>
        </p:txBody>
      </p:sp>
      <p:sp>
        <p:nvSpPr>
          <p:cNvPr id="10" name="TextBox 27">
            <a:extLst>
              <a:ext uri="{FF2B5EF4-FFF2-40B4-BE49-F238E27FC236}">
                <a16:creationId xmlns:a16="http://schemas.microsoft.com/office/drawing/2014/main" id="{6E64B16D-92D7-A359-B499-F33EB5270313}"/>
              </a:ext>
            </a:extLst>
          </p:cNvPr>
          <p:cNvSpPr txBox="1"/>
          <p:nvPr/>
        </p:nvSpPr>
        <p:spPr>
          <a:xfrm>
            <a:off x="5741014" y="4048661"/>
            <a:ext cx="2722049"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Rapport d'activités</a:t>
            </a:r>
          </a:p>
        </p:txBody>
      </p:sp>
      <p:sp>
        <p:nvSpPr>
          <p:cNvPr id="11" name="TextBox 31">
            <a:extLst>
              <a:ext uri="{FF2B5EF4-FFF2-40B4-BE49-F238E27FC236}">
                <a16:creationId xmlns:a16="http://schemas.microsoft.com/office/drawing/2014/main" id="{97821324-22DB-7182-D9DE-892E621CB9FC}"/>
              </a:ext>
            </a:extLst>
          </p:cNvPr>
          <p:cNvSpPr txBox="1"/>
          <p:nvPr/>
        </p:nvSpPr>
        <p:spPr>
          <a:xfrm>
            <a:off x="399181" y="5143344"/>
            <a:ext cx="3345972"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V – avril 2028</a:t>
            </a:r>
          </a:p>
        </p:txBody>
      </p:sp>
      <p:sp>
        <p:nvSpPr>
          <p:cNvPr id="12" name="TextBox 35">
            <a:extLst>
              <a:ext uri="{FF2B5EF4-FFF2-40B4-BE49-F238E27FC236}">
                <a16:creationId xmlns:a16="http://schemas.microsoft.com/office/drawing/2014/main" id="{38676E80-6D28-5779-87AF-FDA0C0B86237}"/>
              </a:ext>
            </a:extLst>
          </p:cNvPr>
          <p:cNvSpPr txBox="1"/>
          <p:nvPr/>
        </p:nvSpPr>
        <p:spPr>
          <a:xfrm>
            <a:off x="3745144" y="5146928"/>
            <a:ext cx="3725695"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Demande de renouvellement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3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63ED7-DAD3-76F7-7875-0CF0E335B3E8}"/>
              </a:ext>
            </a:extLst>
          </p:cNvPr>
          <p:cNvSpPr txBox="1">
            <a:spLocks noGrp="1"/>
          </p:cNvSpPr>
          <p:nvPr>
            <p:ph type="title"/>
          </p:nvPr>
        </p:nvSpPr>
        <p:spPr>
          <a:xfrm>
            <a:off x="2869661" y="163000"/>
            <a:ext cx="9003356" cy="483388"/>
          </a:xfrm>
        </p:spPr>
        <p:txBody>
          <a:bodyPr>
            <a:normAutofit fontScale="90000"/>
          </a:bodyPr>
          <a:lstStyle/>
          <a:p>
            <a:pPr lvl="0"/>
            <a:r>
              <a:rPr lang="fr-BE" sz="2900">
                <a:latin typeface="Poppins"/>
                <a:cs typeface="Poppins"/>
              </a:rPr>
              <a:t>Calendrier </a:t>
            </a:r>
            <a:endParaRPr lang="fr-BE" sz="2900"/>
          </a:p>
        </p:txBody>
      </p:sp>
      <p:sp>
        <p:nvSpPr>
          <p:cNvPr id="3" name="Text Placeholder 2">
            <a:extLst>
              <a:ext uri="{FF2B5EF4-FFF2-40B4-BE49-F238E27FC236}">
                <a16:creationId xmlns:a16="http://schemas.microsoft.com/office/drawing/2014/main" id="{B24CE138-9F09-9609-3251-7BEE7002B9B0}"/>
              </a:ext>
            </a:extLst>
          </p:cNvPr>
          <p:cNvSpPr txBox="1">
            <a:spLocks noGrp="1"/>
          </p:cNvSpPr>
          <p:nvPr>
            <p:ph type="body" idx="4294967295"/>
          </p:nvPr>
        </p:nvSpPr>
        <p:spPr>
          <a:xfrm>
            <a:off x="340357" y="1613001"/>
            <a:ext cx="11511281" cy="4651616"/>
          </a:xfrm>
        </p:spPr>
        <p:txBody>
          <a:bodyPr>
            <a:noAutofit/>
          </a:bodyPr>
          <a:lstStyle/>
          <a:p>
            <a:pPr marL="0" lvl="0" indent="0" algn="just">
              <a:lnSpc>
                <a:spcPct val="100000"/>
              </a:lnSpc>
              <a:spcBef>
                <a:spcPts val="0"/>
              </a:spcBef>
              <a:buNone/>
            </a:pPr>
            <a:r>
              <a:rPr lang="fr-BE" sz="1900" u="sng" dirty="0">
                <a:solidFill>
                  <a:srgbClr val="C00000"/>
                </a:solidFill>
                <a:latin typeface="Poppins" pitchFamily="2"/>
                <a:ea typeface="Roboto"/>
                <a:cs typeface="Poppins" pitchFamily="2"/>
              </a:rPr>
              <a:t>Etablir les bases </a:t>
            </a:r>
            <a:r>
              <a:rPr lang="fr-BE" sz="1900" b="0" u="sng" dirty="0">
                <a:solidFill>
                  <a:srgbClr val="404040"/>
                </a:solidFill>
                <a:latin typeface="Poppins" pitchFamily="2"/>
                <a:ea typeface="Roboto"/>
                <a:cs typeface="Poppins" pitchFamily="2"/>
              </a:rPr>
              <a:t>de l’auto-évaluation de mi-parcours</a:t>
            </a:r>
            <a:r>
              <a:rPr lang="fr-BE" sz="1900" b="0" dirty="0">
                <a:solidFill>
                  <a:srgbClr val="404040"/>
                </a:solidFill>
                <a:latin typeface="Poppins" pitchFamily="2"/>
                <a:ea typeface="Roboto"/>
                <a:cs typeface="Poppins" pitchFamily="2"/>
              </a:rPr>
              <a:t> à savoir explorer les potentialités de </a:t>
            </a:r>
          </a:p>
          <a:p>
            <a:pPr marL="0" lvl="0" indent="0" algn="just">
              <a:lnSpc>
                <a:spcPct val="100000"/>
              </a:lnSpc>
              <a:spcBef>
                <a:spcPts val="0"/>
              </a:spcBef>
              <a:buNone/>
            </a:pPr>
            <a:r>
              <a:rPr lang="fr-BE" sz="1900" b="0" dirty="0">
                <a:solidFill>
                  <a:srgbClr val="404040"/>
                </a:solidFill>
                <a:latin typeface="Poppins" pitchFamily="2"/>
                <a:ea typeface="Roboto"/>
                <a:cs typeface="Poppins" pitchFamily="2"/>
              </a:rPr>
              <a:t>  l’auto-évaluation, assimiler la méthodologie – l’exercice est préparatoire et n’interviendra </a:t>
            </a:r>
          </a:p>
          <a:p>
            <a:pPr marL="0" lvl="0" indent="0" algn="just">
              <a:lnSpc>
                <a:spcPct val="100000"/>
              </a:lnSpc>
              <a:spcBef>
                <a:spcPts val="0"/>
              </a:spcBef>
              <a:buNone/>
            </a:pPr>
            <a:r>
              <a:rPr lang="fr-BE" sz="1900" b="0" dirty="0">
                <a:solidFill>
                  <a:srgbClr val="404040"/>
                </a:solidFill>
                <a:latin typeface="Poppins" pitchFamily="2"/>
                <a:ea typeface="Roboto"/>
                <a:cs typeface="Poppins" pitchFamily="2"/>
              </a:rPr>
              <a:t>  nullement dans le rapport fait en phase III – c’est donc un </a:t>
            </a:r>
            <a:r>
              <a:rPr lang="fr-BE" sz="1900" dirty="0">
                <a:solidFill>
                  <a:srgbClr val="C00000"/>
                </a:solidFill>
                <a:latin typeface="Poppins" pitchFamily="2"/>
                <a:ea typeface="Roboto"/>
                <a:cs typeface="Poppins" pitchFamily="2"/>
              </a:rPr>
              <a:t>exercice</a:t>
            </a:r>
            <a:r>
              <a:rPr lang="fr-BE" sz="1900" b="0" dirty="0">
                <a:solidFill>
                  <a:srgbClr val="404040"/>
                </a:solidFill>
                <a:latin typeface="Poppins" pitchFamily="2"/>
                <a:ea typeface="Roboto"/>
                <a:cs typeface="Poppins" pitchFamily="2"/>
              </a:rPr>
              <a:t> </a:t>
            </a:r>
            <a:r>
              <a:rPr lang="fr-BE" sz="1900" dirty="0">
                <a:solidFill>
                  <a:srgbClr val="C00000"/>
                </a:solidFill>
                <a:latin typeface="Poppins" pitchFamily="2"/>
                <a:ea typeface="Roboto"/>
                <a:cs typeface="Poppins" pitchFamily="2"/>
              </a:rPr>
              <a:t>prospectif</a:t>
            </a:r>
            <a:r>
              <a:rPr lang="fr-BE" sz="1900" b="0" dirty="0">
                <a:solidFill>
                  <a:srgbClr val="404040"/>
                </a:solidFill>
                <a:latin typeface="Poppins" pitchFamily="2"/>
                <a:ea typeface="Roboto"/>
                <a:cs typeface="Poppins" pitchFamily="2"/>
              </a:rPr>
              <a:t>… et à blanc </a:t>
            </a:r>
          </a:p>
          <a:p>
            <a:pPr marL="0" lvl="0" indent="0" algn="just">
              <a:lnSpc>
                <a:spcPct val="100000"/>
              </a:lnSpc>
              <a:spcBef>
                <a:spcPts val="0"/>
              </a:spcBef>
              <a:buNone/>
            </a:pPr>
            <a:r>
              <a:rPr lang="fr-BE" sz="1900" b="0" dirty="0">
                <a:solidFill>
                  <a:srgbClr val="404040"/>
                </a:solidFill>
                <a:latin typeface="Poppins" pitchFamily="2"/>
                <a:ea typeface="Roboto"/>
                <a:cs typeface="Poppins" pitchFamily="2"/>
              </a:rPr>
              <a:t>  (</a:t>
            </a:r>
            <a:r>
              <a:rPr lang="fr-BE" sz="1900" b="0" i="1" dirty="0">
                <a:solidFill>
                  <a:srgbClr val="404040"/>
                </a:solidFill>
                <a:latin typeface="Poppins" pitchFamily="2"/>
                <a:ea typeface="Roboto"/>
                <a:cs typeface="Poppins" pitchFamily="2"/>
              </a:rPr>
              <a:t>Comment concevez-vous l’auto-évaluation ?</a:t>
            </a:r>
            <a:r>
              <a:rPr lang="fr-BE" sz="1900" b="0" dirty="0">
                <a:solidFill>
                  <a:srgbClr val="404040"/>
                </a:solidFill>
                <a:latin typeface="Poppins" pitchFamily="2"/>
                <a:ea typeface="Roboto"/>
                <a:cs typeface="Poppins" pitchFamily="2"/>
              </a:rPr>
              <a:t>).</a:t>
            </a:r>
            <a:endParaRPr lang="fr-BE" sz="1900" b="0" dirty="0">
              <a:solidFill>
                <a:srgbClr val="898989"/>
              </a:solidFill>
              <a:latin typeface="Poppins" pitchFamily="2"/>
              <a:ea typeface="Roboto"/>
              <a:cs typeface="Poppins" pitchFamily="2"/>
            </a:endParaRPr>
          </a:p>
          <a:p>
            <a:pPr marL="0" lvl="0" indent="0" algn="just">
              <a:lnSpc>
                <a:spcPct val="100000"/>
              </a:lnSpc>
              <a:spcBef>
                <a:spcPts val="0"/>
              </a:spcBef>
              <a:buNone/>
            </a:pPr>
            <a:endParaRPr lang="fr-BE" sz="1900" b="0" dirty="0">
              <a:solidFill>
                <a:srgbClr val="404040"/>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404040"/>
                </a:solidFill>
                <a:latin typeface="Poppins" pitchFamily="2"/>
                <a:ea typeface="Roboto"/>
                <a:cs typeface="Poppins" pitchFamily="2"/>
              </a:rPr>
              <a:t>Les </a:t>
            </a:r>
            <a:r>
              <a:rPr lang="fr-BE" sz="1800" b="0" dirty="0">
                <a:solidFill>
                  <a:srgbClr val="C00000"/>
                </a:solidFill>
                <a:latin typeface="Poppins" pitchFamily="2"/>
                <a:ea typeface="Roboto"/>
                <a:cs typeface="Poppins" pitchFamily="2"/>
              </a:rPr>
              <a:t>documents</a:t>
            </a:r>
            <a:r>
              <a:rPr lang="fr-BE" sz="1800" b="0" dirty="0">
                <a:solidFill>
                  <a:srgbClr val="404040"/>
                </a:solidFill>
                <a:latin typeface="Poppins" pitchFamily="2"/>
                <a:ea typeface="Roboto"/>
                <a:cs typeface="Poppins" pitchFamily="2"/>
              </a:rPr>
              <a:t> à remettre en 2025 sont :</a:t>
            </a:r>
            <a:endParaRPr lang="fr-BE" sz="18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C9282D"/>
                </a:solidFill>
                <a:latin typeface="Poppins" pitchFamily="2"/>
                <a:ea typeface="Roboto"/>
                <a:cs typeface="Poppins" pitchFamily="2"/>
              </a:rPr>
              <a:t>-</a:t>
            </a:r>
            <a:r>
              <a:rPr lang="fr-BE" sz="1800" b="0" dirty="0">
                <a:solidFill>
                  <a:srgbClr val="404040"/>
                </a:solidFill>
                <a:latin typeface="Poppins" pitchFamily="2"/>
                <a:ea typeface="Roboto"/>
                <a:cs typeface="Poppins" pitchFamily="2"/>
              </a:rPr>
              <a:t>Les documents comptables : les comptes et bilan de l’exercice n-1.</a:t>
            </a:r>
            <a:endParaRPr lang="fr-BE" sz="18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C9282D"/>
                </a:solidFill>
                <a:latin typeface="Poppins" pitchFamily="2"/>
                <a:ea typeface="Roboto"/>
                <a:cs typeface="Poppins" pitchFamily="2"/>
              </a:rPr>
              <a:t>-</a:t>
            </a:r>
            <a:r>
              <a:rPr lang="fr-BE" sz="1800" b="0" dirty="0">
                <a:solidFill>
                  <a:srgbClr val="404040"/>
                </a:solidFill>
                <a:latin typeface="Poppins" pitchFamily="2"/>
                <a:ea typeface="Roboto"/>
                <a:cs typeface="Poppins" pitchFamily="2"/>
              </a:rPr>
              <a:t>Pour les musiques : la note de présentation des comptes et des activités.</a:t>
            </a:r>
            <a:endParaRPr lang="fr-BE" sz="18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C9282D"/>
                </a:solidFill>
                <a:latin typeface="Poppins" pitchFamily="2"/>
                <a:ea typeface="Roboto"/>
                <a:cs typeface="Poppins" pitchFamily="2"/>
              </a:rPr>
              <a:t>-</a:t>
            </a:r>
            <a:r>
              <a:rPr lang="fr-BE" sz="1800" b="0" dirty="0">
                <a:solidFill>
                  <a:srgbClr val="404040"/>
                </a:solidFill>
                <a:latin typeface="Poppins" pitchFamily="2"/>
                <a:ea typeface="Roboto"/>
                <a:cs typeface="Poppins" pitchFamily="2"/>
              </a:rPr>
              <a:t>Pour les arts vivants : la note de présentation des comptes et les tableurs Excel ‘Emplois’ et </a:t>
            </a:r>
          </a:p>
          <a:p>
            <a:pPr marL="0" lvl="0" indent="0" algn="just">
              <a:lnSpc>
                <a:spcPct val="100000"/>
              </a:lnSpc>
              <a:spcBef>
                <a:spcPts val="0"/>
              </a:spcBef>
              <a:buNone/>
            </a:pPr>
            <a:r>
              <a:rPr lang="fr-BE" sz="1800" b="0" dirty="0">
                <a:solidFill>
                  <a:srgbClr val="404040"/>
                </a:solidFill>
                <a:latin typeface="Poppins" pitchFamily="2"/>
                <a:ea typeface="Roboto"/>
                <a:cs typeface="Poppins" pitchFamily="2"/>
              </a:rPr>
              <a:t>  ‘Activités’.</a:t>
            </a:r>
            <a:endParaRPr lang="fr-BE" sz="18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C9282D"/>
                </a:solidFill>
                <a:latin typeface="Poppins" pitchFamily="2"/>
                <a:ea typeface="Roboto"/>
                <a:cs typeface="Poppins" pitchFamily="2"/>
              </a:rPr>
              <a:t>-</a:t>
            </a:r>
            <a:r>
              <a:rPr lang="fr-BE" sz="1800" b="0" dirty="0">
                <a:solidFill>
                  <a:srgbClr val="C00000"/>
                </a:solidFill>
                <a:latin typeface="Poppins" pitchFamily="2"/>
                <a:ea typeface="Roboto"/>
                <a:cs typeface="Poppins" pitchFamily="2"/>
              </a:rPr>
              <a:t>L’auto-évaluation ‘Phase I’, </a:t>
            </a:r>
            <a:r>
              <a:rPr lang="fr-BE" sz="1800" b="0" u="sng" dirty="0">
                <a:solidFill>
                  <a:srgbClr val="404040"/>
                </a:solidFill>
                <a:latin typeface="Poppins" pitchFamily="2"/>
                <a:ea typeface="Roboto"/>
                <a:cs typeface="Poppins" pitchFamily="2"/>
              </a:rPr>
              <a:t>soit maximum 7 pages.</a:t>
            </a:r>
            <a:r>
              <a:rPr lang="fr-BE" sz="1800" b="0" dirty="0">
                <a:solidFill>
                  <a:srgbClr val="404040"/>
                </a:solidFill>
                <a:latin typeface="Poppins" pitchFamily="2"/>
                <a:ea typeface="Roboto"/>
                <a:cs typeface="Poppins" pitchFamily="2"/>
              </a:rPr>
              <a:t> Une étude de cas, imaginée par </a:t>
            </a:r>
          </a:p>
          <a:p>
            <a:pPr marL="0" lvl="0" indent="0" algn="just">
              <a:lnSpc>
                <a:spcPct val="100000"/>
              </a:lnSpc>
              <a:spcBef>
                <a:spcPts val="0"/>
              </a:spcBef>
              <a:buNone/>
            </a:pPr>
            <a:r>
              <a:rPr lang="fr-BE" sz="1800" b="0" dirty="0">
                <a:solidFill>
                  <a:srgbClr val="404040"/>
                </a:solidFill>
                <a:latin typeface="Poppins" pitchFamily="2"/>
                <a:ea typeface="Roboto"/>
                <a:cs typeface="Poppins" pitchFamily="2"/>
              </a:rPr>
              <a:t>  l’administration, est disponible en annexe.</a:t>
            </a:r>
            <a:endParaRPr lang="fr-BE" sz="1800" b="0" dirty="0">
              <a:solidFill>
                <a:srgbClr val="898989"/>
              </a:solidFill>
              <a:latin typeface="Poppins" pitchFamily="2"/>
              <a:ea typeface="Roboto"/>
              <a:cs typeface="Poppins" pitchFamily="2"/>
            </a:endParaRPr>
          </a:p>
          <a:p>
            <a:pPr marL="0" lvl="0" indent="0" algn="just">
              <a:lnSpc>
                <a:spcPct val="100000"/>
              </a:lnSpc>
              <a:spcBef>
                <a:spcPts val="0"/>
              </a:spcBef>
              <a:buNone/>
            </a:pPr>
            <a:endParaRPr lang="fr-BE" sz="1800" b="0" dirty="0">
              <a:solidFill>
                <a:srgbClr val="404040"/>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404040"/>
                </a:solidFill>
                <a:latin typeface="Poppins" pitchFamily="2"/>
                <a:ea typeface="Roboto"/>
                <a:cs typeface="Poppins" pitchFamily="2"/>
              </a:rPr>
              <a:t>Les collègues du SGCA prendront contact avec les opérateurs et un feed-back d’accompagnement sera donné (hors logique de contrôle et sans conséquence sur l’évaluation).</a:t>
            </a:r>
            <a:endParaRPr lang="fr-BE" sz="1800" b="0" dirty="0">
              <a:solidFill>
                <a:srgbClr val="898989"/>
              </a:solidFill>
              <a:latin typeface="Poppins" pitchFamily="2"/>
              <a:ea typeface="Roboto"/>
              <a:cs typeface="Poppins" pitchFamily="2"/>
            </a:endParaRPr>
          </a:p>
        </p:txBody>
      </p:sp>
      <p:sp>
        <p:nvSpPr>
          <p:cNvPr id="4" name="TextBox 4">
            <a:extLst>
              <a:ext uri="{FF2B5EF4-FFF2-40B4-BE49-F238E27FC236}">
                <a16:creationId xmlns:a16="http://schemas.microsoft.com/office/drawing/2014/main" id="{346A306C-C1B6-8350-A24D-0C678B4FD695}"/>
              </a:ext>
            </a:extLst>
          </p:cNvPr>
          <p:cNvSpPr txBox="1"/>
          <p:nvPr/>
        </p:nvSpPr>
        <p:spPr>
          <a:xfrm>
            <a:off x="362422" y="937333"/>
            <a:ext cx="3655103"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1900" b="1" i="0" u="sng" strike="noStrike" kern="1200" cap="none" spc="0" baseline="0">
                <a:solidFill>
                  <a:srgbClr val="C00000"/>
                </a:solidFill>
                <a:uFillTx/>
                <a:latin typeface="Poppins" pitchFamily="2"/>
                <a:cs typeface="Poppins" pitchFamily="2"/>
              </a:rPr>
              <a:t>Phase I - décembre 2025</a:t>
            </a:r>
            <a:endParaRPr lang="en-US" sz="1800" b="0" i="0" u="none" strike="noStrike" kern="1200" cap="none" spc="0" baseline="0">
              <a:solidFill>
                <a:srgbClr val="C00000"/>
              </a:solidFill>
              <a:uFillTx/>
              <a:latin typeface="Poppins" pitchFamily="2"/>
              <a:cs typeface="Poppins" pitchFamily="2"/>
            </a:endParaRPr>
          </a:p>
        </p:txBody>
      </p:sp>
      <p:sp>
        <p:nvSpPr>
          <p:cNvPr id="5" name="TextBox 5">
            <a:extLst>
              <a:ext uri="{FF2B5EF4-FFF2-40B4-BE49-F238E27FC236}">
                <a16:creationId xmlns:a16="http://schemas.microsoft.com/office/drawing/2014/main" id="{9A8F139B-C3A8-578B-774E-F37B85D1CE05}"/>
              </a:ext>
            </a:extLst>
          </p:cNvPr>
          <p:cNvSpPr txBox="1"/>
          <p:nvPr/>
        </p:nvSpPr>
        <p:spPr>
          <a:xfrm>
            <a:off x="4017526" y="952722"/>
            <a:ext cx="2791836"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Exploration à blanc</a:t>
            </a:r>
            <a:endParaRPr lang="fr-BE" sz="1800" b="0" i="0" u="none" strike="noStrike" kern="1200" cap="none" spc="0" baseline="0">
              <a:solidFill>
                <a:srgbClr val="000000"/>
              </a:solidFill>
              <a:uFillTx/>
              <a:latin typeface="Poppins" pitchFamily="2"/>
              <a:ea typeface="Calibri"/>
              <a:cs typeface="Poppins" pitchFamily="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36">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9B8E5F56-6C88-CC12-E9EC-87AAAC58D8CA}"/>
              </a:ext>
            </a:extLst>
          </p:cNvPr>
          <p:cNvSpPr txBox="1">
            <a:spLocks noGrp="1"/>
          </p:cNvSpPr>
          <p:nvPr>
            <p:ph type="body" idx="4294967295"/>
          </p:nvPr>
        </p:nvSpPr>
        <p:spPr>
          <a:xfrm>
            <a:off x="648199" y="1418069"/>
            <a:ext cx="10874940" cy="4668030"/>
          </a:xfrm>
        </p:spPr>
        <p:txBody>
          <a:bodyPr/>
          <a:lstStyle/>
          <a:p>
            <a:pPr marL="0" lvl="0" indent="0" algn="just">
              <a:lnSpc>
                <a:spcPct val="120000"/>
              </a:lnSpc>
              <a:spcBef>
                <a:spcPts val="0"/>
              </a:spcBef>
              <a:buNone/>
            </a:pPr>
            <a:r>
              <a:rPr lang="fr-BE" sz="2000" b="0" dirty="0">
                <a:solidFill>
                  <a:srgbClr val="404040"/>
                </a:solidFill>
                <a:latin typeface="Poppins" pitchFamily="2"/>
                <a:ea typeface="Roboto"/>
                <a:cs typeface="Poppins" pitchFamily="2"/>
              </a:rPr>
              <a:t>Trois questions semi-ouvertes que l’Administration va se poser et qu’elle transmet aux opérateurs par souci de transparence :</a:t>
            </a:r>
            <a:endParaRPr lang="fr-BE" sz="2200" b="0" dirty="0">
              <a:solidFill>
                <a:srgbClr val="898989"/>
              </a:solidFill>
              <a:latin typeface="Poppins" pitchFamily="2"/>
              <a:ea typeface="Roboto"/>
              <a:cs typeface="Poppins" pitchFamily="2"/>
            </a:endParaRPr>
          </a:p>
          <a:p>
            <a:pPr marL="0" lvl="0" indent="0" algn="just">
              <a:lnSpc>
                <a:spcPct val="120000"/>
              </a:lnSpc>
              <a:spcBef>
                <a:spcPts val="0"/>
              </a:spcBef>
              <a:buNone/>
            </a:pPr>
            <a:endParaRPr lang="fr-BE" sz="600" dirty="0">
              <a:solidFill>
                <a:srgbClr val="404040"/>
              </a:solidFill>
              <a:latin typeface="Poppins" pitchFamily="2"/>
              <a:ea typeface="Roboto"/>
              <a:cs typeface="Poppins" pitchFamily="2"/>
            </a:endParaRPr>
          </a:p>
          <a:p>
            <a:pPr marL="0" lvl="0" indent="0" algn="just">
              <a:lnSpc>
                <a:spcPct val="120000"/>
              </a:lnSpc>
              <a:spcBef>
                <a:spcPts val="0"/>
              </a:spcBef>
              <a:buNone/>
            </a:pPr>
            <a:r>
              <a:rPr lang="fr-BE" sz="1900" i="1" dirty="0">
                <a:solidFill>
                  <a:srgbClr val="404040"/>
                </a:solidFill>
                <a:latin typeface="Poppins" pitchFamily="2"/>
                <a:ea typeface="Roboto"/>
                <a:cs typeface="Poppins" pitchFamily="2"/>
              </a:rPr>
              <a:t>Quelles sont les </a:t>
            </a:r>
            <a:r>
              <a:rPr lang="fr-BE" sz="1900" i="1" dirty="0">
                <a:solidFill>
                  <a:srgbClr val="C00000"/>
                </a:solidFill>
                <a:latin typeface="Poppins" pitchFamily="2"/>
                <a:ea typeface="Roboto"/>
                <a:cs typeface="Poppins" pitchFamily="2"/>
              </a:rPr>
              <a:t>parties prenantes</a:t>
            </a:r>
            <a:r>
              <a:rPr lang="fr-BE" sz="1900" i="1" dirty="0">
                <a:solidFill>
                  <a:srgbClr val="404040"/>
                </a:solidFill>
                <a:latin typeface="Poppins" pitchFamily="2"/>
                <a:ea typeface="Roboto"/>
                <a:cs typeface="Poppins" pitchFamily="2"/>
              </a:rPr>
              <a:t>, internes et externes, que l’opérateur compte solliciter dans l’élaboration de l’auto-évaluation de mi-parcours ?</a:t>
            </a:r>
            <a:endParaRPr lang="fr-BE" sz="2200" b="0" dirty="0">
              <a:solidFill>
                <a:srgbClr val="898989"/>
              </a:solidFill>
              <a:latin typeface="Poppins" pitchFamily="2"/>
              <a:ea typeface="Roboto"/>
              <a:cs typeface="Poppins" pitchFamily="2"/>
            </a:endParaRPr>
          </a:p>
          <a:p>
            <a:pPr marL="0" lvl="0" indent="0" algn="just">
              <a:lnSpc>
                <a:spcPct val="120000"/>
              </a:lnSpc>
              <a:spcBef>
                <a:spcPts val="0"/>
              </a:spcBef>
              <a:buNone/>
            </a:pPr>
            <a:endParaRPr lang="fr-BE" sz="600" b="0" dirty="0">
              <a:solidFill>
                <a:srgbClr val="898989"/>
              </a:solidFill>
              <a:latin typeface="Poppins" pitchFamily="2"/>
              <a:ea typeface="Roboto" pitchFamily="2"/>
              <a:cs typeface="Poppins" pitchFamily="2"/>
            </a:endParaRPr>
          </a:p>
          <a:p>
            <a:pPr marL="0" lvl="0" indent="0" algn="just">
              <a:lnSpc>
                <a:spcPct val="120000"/>
              </a:lnSpc>
              <a:spcBef>
                <a:spcPts val="0"/>
              </a:spcBef>
              <a:buNone/>
            </a:pPr>
            <a:r>
              <a:rPr lang="fr-BE" sz="1900" i="1" dirty="0">
                <a:solidFill>
                  <a:srgbClr val="404040"/>
                </a:solidFill>
                <a:latin typeface="Poppins" pitchFamily="2"/>
                <a:ea typeface="Roboto"/>
                <a:cs typeface="Poppins" pitchFamily="2"/>
              </a:rPr>
              <a:t>Quels sont les </a:t>
            </a:r>
            <a:r>
              <a:rPr lang="fr-BE" sz="1900" i="1" dirty="0">
                <a:solidFill>
                  <a:srgbClr val="C00000"/>
                </a:solidFill>
                <a:latin typeface="Poppins" pitchFamily="2"/>
                <a:ea typeface="Roboto"/>
                <a:cs typeface="Poppins" pitchFamily="2"/>
              </a:rPr>
              <a:t>étapes </a:t>
            </a:r>
            <a:r>
              <a:rPr lang="fr-BE" sz="1900" i="1" dirty="0">
                <a:solidFill>
                  <a:srgbClr val="404040"/>
                </a:solidFill>
                <a:latin typeface="Poppins" pitchFamily="2"/>
                <a:ea typeface="Roboto"/>
                <a:cs typeface="Poppins" pitchFamily="2"/>
              </a:rPr>
              <a:t>que vous identifiez – quel en est le calendrier ?</a:t>
            </a:r>
          </a:p>
          <a:p>
            <a:pPr marL="0" lvl="0" indent="0" algn="just">
              <a:lnSpc>
                <a:spcPct val="120000"/>
              </a:lnSpc>
              <a:spcBef>
                <a:spcPts val="0"/>
              </a:spcBef>
              <a:buNone/>
            </a:pPr>
            <a:endParaRPr lang="fr-BE" sz="500" b="0" dirty="0">
              <a:solidFill>
                <a:srgbClr val="898989"/>
              </a:solidFill>
              <a:latin typeface="Poppins" pitchFamily="2"/>
              <a:ea typeface="Roboto"/>
              <a:cs typeface="Poppins" pitchFamily="2"/>
            </a:endParaRPr>
          </a:p>
          <a:p>
            <a:pPr marL="0" lvl="0" indent="0" algn="just">
              <a:lnSpc>
                <a:spcPct val="120000"/>
              </a:lnSpc>
              <a:spcBef>
                <a:spcPts val="0"/>
              </a:spcBef>
              <a:buNone/>
            </a:pPr>
            <a:endParaRPr lang="fr-BE" sz="600" i="1" dirty="0">
              <a:solidFill>
                <a:srgbClr val="404040"/>
              </a:solidFill>
              <a:latin typeface="Poppins" pitchFamily="2"/>
              <a:ea typeface="Roboto"/>
              <a:cs typeface="Poppins" pitchFamily="2"/>
            </a:endParaRPr>
          </a:p>
          <a:p>
            <a:pPr marL="0" lvl="0" indent="0" algn="just">
              <a:lnSpc>
                <a:spcPct val="120000"/>
              </a:lnSpc>
              <a:spcBef>
                <a:spcPts val="0"/>
              </a:spcBef>
              <a:buNone/>
            </a:pPr>
            <a:r>
              <a:rPr lang="fr-BE" sz="1900" i="1" dirty="0">
                <a:solidFill>
                  <a:srgbClr val="404040"/>
                </a:solidFill>
                <a:latin typeface="Poppins" pitchFamily="2"/>
                <a:ea typeface="Roboto"/>
                <a:cs typeface="Poppins" pitchFamily="2"/>
              </a:rPr>
              <a:t>Quelle </a:t>
            </a:r>
            <a:r>
              <a:rPr lang="fr-BE" sz="1900" i="1" dirty="0">
                <a:solidFill>
                  <a:srgbClr val="C00000"/>
                </a:solidFill>
                <a:latin typeface="Poppins" pitchFamily="2"/>
                <a:ea typeface="Roboto"/>
                <a:cs typeface="Poppins" pitchFamily="2"/>
              </a:rPr>
              <a:t>méthodologie </a:t>
            </a:r>
            <a:r>
              <a:rPr lang="fr-BE" sz="1900" i="1" dirty="0">
                <a:solidFill>
                  <a:srgbClr val="404040"/>
                </a:solidFill>
                <a:latin typeface="Poppins" pitchFamily="2"/>
                <a:ea typeface="Roboto"/>
                <a:cs typeface="Poppins" pitchFamily="2"/>
              </a:rPr>
              <a:t>comptez-vous développer ?</a:t>
            </a:r>
            <a:r>
              <a:rPr lang="fr-BE" sz="1900" b="0" dirty="0">
                <a:solidFill>
                  <a:srgbClr val="404040"/>
                </a:solidFill>
                <a:latin typeface="Poppins" pitchFamily="2"/>
                <a:ea typeface="Roboto"/>
                <a:cs typeface="Poppins" pitchFamily="2"/>
              </a:rPr>
              <a:t>.</a:t>
            </a:r>
            <a:endParaRPr lang="fr-BE" sz="2200" b="0" dirty="0">
              <a:solidFill>
                <a:srgbClr val="898989"/>
              </a:solidFill>
              <a:latin typeface="Poppins" pitchFamily="2"/>
              <a:ea typeface="Roboto"/>
              <a:cs typeface="Poppins" pitchFamily="2"/>
            </a:endParaRPr>
          </a:p>
          <a:p>
            <a:pPr marL="0" lvl="0" indent="0" algn="just">
              <a:lnSpc>
                <a:spcPct val="120000"/>
              </a:lnSpc>
              <a:spcBef>
                <a:spcPts val="0"/>
              </a:spcBef>
              <a:buNone/>
            </a:pPr>
            <a:r>
              <a:rPr lang="fr-BE" sz="1700" b="0" dirty="0">
                <a:solidFill>
                  <a:srgbClr val="C9282D"/>
                </a:solidFill>
                <a:latin typeface="Poppins" pitchFamily="2"/>
                <a:ea typeface="Roboto"/>
                <a:cs typeface="Poppins" pitchFamily="2"/>
              </a:rPr>
              <a:t>•</a:t>
            </a:r>
            <a:r>
              <a:rPr lang="fr-BE" sz="1700" b="0" u="sng" dirty="0">
                <a:solidFill>
                  <a:srgbClr val="404040"/>
                </a:solidFill>
                <a:latin typeface="Poppins" pitchFamily="2"/>
                <a:ea typeface="Roboto"/>
                <a:cs typeface="Poppins" pitchFamily="2"/>
              </a:rPr>
              <a:t>Sous-question 1</a:t>
            </a:r>
            <a:r>
              <a:rPr lang="fr-BE" sz="1700" b="0" dirty="0">
                <a:solidFill>
                  <a:srgbClr val="404040"/>
                </a:solidFill>
                <a:latin typeface="Poppins" pitchFamily="2"/>
                <a:ea typeface="Roboto"/>
                <a:cs typeface="Poppins" pitchFamily="2"/>
              </a:rPr>
              <a:t> : </a:t>
            </a:r>
            <a:r>
              <a:rPr lang="fr-BE" sz="1700" b="0" i="1" dirty="0">
                <a:solidFill>
                  <a:srgbClr val="404040"/>
                </a:solidFill>
                <a:latin typeface="Poppins" pitchFamily="2"/>
                <a:ea typeface="Roboto"/>
                <a:cs typeface="Poppins" pitchFamily="2"/>
              </a:rPr>
              <a:t>Sur base de votre demande de contrat-programme, des avis des commissions, </a:t>
            </a:r>
          </a:p>
          <a:p>
            <a:pPr marL="0" lvl="0" indent="0" algn="just">
              <a:lnSpc>
                <a:spcPct val="120000"/>
              </a:lnSpc>
              <a:spcBef>
                <a:spcPts val="0"/>
              </a:spcBef>
              <a:buNone/>
            </a:pPr>
            <a:r>
              <a:rPr lang="fr-BE" sz="1700" b="0" i="1" dirty="0">
                <a:solidFill>
                  <a:srgbClr val="404040"/>
                </a:solidFill>
                <a:latin typeface="Poppins" pitchFamily="2"/>
                <a:ea typeface="Roboto"/>
                <a:cs typeface="Poppins" pitchFamily="2"/>
              </a:rPr>
              <a:t>  de votre contrat-programme, quels seraient </a:t>
            </a:r>
            <a:r>
              <a:rPr lang="fr-BE" sz="1700" b="0" i="1" u="sng" dirty="0">
                <a:solidFill>
                  <a:srgbClr val="404040"/>
                </a:solidFill>
                <a:latin typeface="Poppins" pitchFamily="2"/>
                <a:ea typeface="Roboto"/>
                <a:cs typeface="Poppins" pitchFamily="2"/>
              </a:rPr>
              <a:t>les objectifs spécifiques </a:t>
            </a:r>
            <a:r>
              <a:rPr lang="fr-BE" sz="1700" b="0" i="1" dirty="0">
                <a:solidFill>
                  <a:srgbClr val="404040"/>
                </a:solidFill>
                <a:latin typeface="Poppins" pitchFamily="2"/>
                <a:ea typeface="Roboto"/>
                <a:cs typeface="Poppins" pitchFamily="2"/>
              </a:rPr>
              <a:t>de l’objectif général choisi ?</a:t>
            </a:r>
            <a:endParaRPr lang="fr-BE" sz="2200" b="0" dirty="0">
              <a:solidFill>
                <a:srgbClr val="898989"/>
              </a:solidFill>
              <a:latin typeface="Poppins" pitchFamily="2"/>
              <a:ea typeface="Roboto"/>
              <a:cs typeface="Poppins" pitchFamily="2"/>
            </a:endParaRPr>
          </a:p>
          <a:p>
            <a:pPr marL="0" lvl="0" indent="0" algn="just">
              <a:lnSpc>
                <a:spcPct val="120000"/>
              </a:lnSpc>
              <a:spcBef>
                <a:spcPts val="0"/>
              </a:spcBef>
              <a:buNone/>
            </a:pPr>
            <a:r>
              <a:rPr lang="fr-BE" sz="1700" b="0" dirty="0">
                <a:solidFill>
                  <a:srgbClr val="C9282D"/>
                </a:solidFill>
                <a:latin typeface="Poppins" pitchFamily="2"/>
                <a:ea typeface="Roboto"/>
                <a:cs typeface="Poppins" pitchFamily="2"/>
              </a:rPr>
              <a:t>•</a:t>
            </a:r>
            <a:r>
              <a:rPr lang="fr-BE" sz="1700" b="0" u="sng" dirty="0">
                <a:solidFill>
                  <a:srgbClr val="404040"/>
                </a:solidFill>
                <a:latin typeface="Poppins" pitchFamily="2"/>
                <a:ea typeface="Roboto"/>
                <a:cs typeface="Poppins" pitchFamily="2"/>
              </a:rPr>
              <a:t>Sous-question 2</a:t>
            </a:r>
            <a:r>
              <a:rPr lang="fr-BE" sz="1700" b="0" dirty="0">
                <a:solidFill>
                  <a:srgbClr val="404040"/>
                </a:solidFill>
                <a:latin typeface="Poppins" pitchFamily="2"/>
                <a:ea typeface="Roboto"/>
                <a:cs typeface="Poppins" pitchFamily="2"/>
              </a:rPr>
              <a:t> : </a:t>
            </a:r>
            <a:r>
              <a:rPr lang="fr-BE" sz="1700" b="0" i="1" dirty="0">
                <a:solidFill>
                  <a:srgbClr val="404040"/>
                </a:solidFill>
                <a:latin typeface="Poppins" pitchFamily="2"/>
                <a:ea typeface="Roboto"/>
                <a:cs typeface="Poppins" pitchFamily="2"/>
              </a:rPr>
              <a:t>En quoi une partie de </a:t>
            </a:r>
            <a:r>
              <a:rPr lang="fr-BE" sz="1700" b="0" i="1" u="sng" dirty="0">
                <a:solidFill>
                  <a:srgbClr val="404040"/>
                </a:solidFill>
                <a:latin typeface="Poppins" pitchFamily="2"/>
                <a:ea typeface="Roboto"/>
                <a:cs typeface="Poppins" pitchFamily="2"/>
              </a:rPr>
              <a:t>vos activités 2024 </a:t>
            </a:r>
            <a:r>
              <a:rPr lang="fr-BE" sz="1700" b="0" i="1" dirty="0">
                <a:solidFill>
                  <a:srgbClr val="404040"/>
                </a:solidFill>
                <a:latin typeface="Poppins" pitchFamily="2"/>
                <a:ea typeface="Roboto"/>
                <a:cs typeface="Poppins" pitchFamily="2"/>
              </a:rPr>
              <a:t>ont-elles nourri les objectifs choisis </a:t>
            </a:r>
          </a:p>
          <a:p>
            <a:pPr marL="0" lvl="0" indent="0" algn="just">
              <a:lnSpc>
                <a:spcPct val="120000"/>
              </a:lnSpc>
              <a:spcBef>
                <a:spcPts val="0"/>
              </a:spcBef>
              <a:buNone/>
            </a:pPr>
            <a:r>
              <a:rPr lang="fr-BE" sz="1700" b="0" i="1" dirty="0">
                <a:solidFill>
                  <a:srgbClr val="404040"/>
                </a:solidFill>
                <a:latin typeface="Poppins" pitchFamily="2"/>
                <a:ea typeface="Roboto"/>
                <a:cs typeface="Poppins" pitchFamily="2"/>
              </a:rPr>
              <a:t>  (général particuliers) ? Pouvez-vous émettre des hypothèses d’indicateurs (à savoir des outils </a:t>
            </a:r>
          </a:p>
          <a:p>
            <a:pPr marL="0" lvl="0" indent="0" algn="just">
              <a:lnSpc>
                <a:spcPct val="120000"/>
              </a:lnSpc>
              <a:spcBef>
                <a:spcPts val="0"/>
              </a:spcBef>
              <a:buNone/>
            </a:pPr>
            <a:r>
              <a:rPr lang="fr-BE" sz="1700" b="0" i="1" dirty="0">
                <a:solidFill>
                  <a:srgbClr val="404040"/>
                </a:solidFill>
                <a:latin typeface="Poppins" pitchFamily="2"/>
                <a:ea typeface="Roboto"/>
                <a:cs typeface="Poppins" pitchFamily="2"/>
              </a:rPr>
              <a:t>  qui vous permettront d’évaluer l’adéquation entre activités et objectifs) ?</a:t>
            </a:r>
            <a:endParaRPr lang="fr-BE" sz="2200" b="0" dirty="0">
              <a:solidFill>
                <a:srgbClr val="898989"/>
              </a:solidFill>
              <a:latin typeface="Poppins" pitchFamily="2"/>
              <a:ea typeface="Roboto"/>
              <a:cs typeface="Poppins" pitchFamily="2"/>
            </a:endParaRPr>
          </a:p>
          <a:p>
            <a:pPr marL="0" lvl="0" indent="0">
              <a:buNone/>
            </a:pPr>
            <a:endParaRPr lang="en-US" sz="2200" b="0" dirty="0">
              <a:solidFill>
                <a:srgbClr val="898989"/>
              </a:solidFill>
              <a:latin typeface="Roboto" pitchFamily="2"/>
              <a:ea typeface="Roboto" pitchFamily="2"/>
            </a:endParaRPr>
          </a:p>
        </p:txBody>
      </p:sp>
      <p:sp>
        <p:nvSpPr>
          <p:cNvPr id="3" name="TextBox 5">
            <a:extLst>
              <a:ext uri="{FF2B5EF4-FFF2-40B4-BE49-F238E27FC236}">
                <a16:creationId xmlns:a16="http://schemas.microsoft.com/office/drawing/2014/main" id="{7325FC33-075B-D47F-D037-583C088778B3}"/>
              </a:ext>
            </a:extLst>
          </p:cNvPr>
          <p:cNvSpPr txBox="1"/>
          <p:nvPr/>
        </p:nvSpPr>
        <p:spPr>
          <a:xfrm>
            <a:off x="649964" y="750420"/>
            <a:ext cx="3280007"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 - décembre 2025</a:t>
            </a:r>
            <a:endParaRPr lang="fr-BE" sz="1800" b="0" i="0" u="none" strike="noStrike" kern="1200" cap="none" spc="0" baseline="0">
              <a:solidFill>
                <a:srgbClr val="C00000"/>
              </a:solidFill>
              <a:uFillTx/>
              <a:latin typeface="Poppins" pitchFamily="2"/>
              <a:cs typeface="Poppins" pitchFamily="2"/>
            </a:endParaRPr>
          </a:p>
        </p:txBody>
      </p:sp>
      <p:sp>
        <p:nvSpPr>
          <p:cNvPr id="4" name="TextBox 7">
            <a:extLst>
              <a:ext uri="{FF2B5EF4-FFF2-40B4-BE49-F238E27FC236}">
                <a16:creationId xmlns:a16="http://schemas.microsoft.com/office/drawing/2014/main" id="{2467CDB2-E4BF-061D-C88B-3246281D41FC}"/>
              </a:ext>
            </a:extLst>
          </p:cNvPr>
          <p:cNvSpPr txBox="1"/>
          <p:nvPr/>
        </p:nvSpPr>
        <p:spPr>
          <a:xfrm>
            <a:off x="3929972" y="765810"/>
            <a:ext cx="2607009"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Exploration à blanc</a:t>
            </a:r>
            <a:endParaRPr lang="fr-BE" sz="1800" b="0" i="0" u="none" strike="noStrike" kern="1200" cap="none" spc="0" baseline="0">
              <a:solidFill>
                <a:srgbClr val="000000"/>
              </a:solidFill>
              <a:uFillTx/>
              <a:latin typeface="Poppins" pitchFamily="2"/>
              <a:ea typeface="Calibri"/>
              <a:cs typeface="Poppins" pitchFamily="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37">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25AC0A2B-E2AB-968E-C149-16B1E1AA4635}"/>
              </a:ext>
            </a:extLst>
          </p:cNvPr>
          <p:cNvSpPr txBox="1">
            <a:spLocks noGrp="1"/>
          </p:cNvSpPr>
          <p:nvPr>
            <p:ph type="body" idx="4294967295"/>
          </p:nvPr>
        </p:nvSpPr>
        <p:spPr>
          <a:xfrm>
            <a:off x="648199" y="1711034"/>
            <a:ext cx="10958782" cy="4202884"/>
          </a:xfrm>
        </p:spPr>
        <p:txBody>
          <a:bodyPr/>
          <a:lstStyle/>
          <a:p>
            <a:pPr marL="0" lvl="0" indent="0" algn="just">
              <a:lnSpc>
                <a:spcPct val="100000"/>
              </a:lnSpc>
              <a:spcBef>
                <a:spcPts val="0"/>
              </a:spcBef>
              <a:buNone/>
            </a:pPr>
            <a:r>
              <a:rPr lang="fr-BE" sz="2000" u="sng" dirty="0">
                <a:solidFill>
                  <a:srgbClr val="C00000"/>
                </a:solidFill>
                <a:latin typeface="Poppins" pitchFamily="2"/>
                <a:ea typeface="Roboto"/>
                <a:cs typeface="Poppins" pitchFamily="2"/>
              </a:rPr>
              <a:t>Evaluation de mi-parcours</a:t>
            </a:r>
            <a:r>
              <a:rPr lang="fr-BE" sz="2000" dirty="0">
                <a:solidFill>
                  <a:srgbClr val="C00000"/>
                </a:solidFill>
                <a:latin typeface="Poppins" pitchFamily="2"/>
                <a:ea typeface="Roboto"/>
                <a:cs typeface="Poppins" pitchFamily="2"/>
              </a:rPr>
              <a:t> </a:t>
            </a:r>
            <a:r>
              <a:rPr lang="fr-BE" sz="2000" b="0" dirty="0">
                <a:solidFill>
                  <a:srgbClr val="404040"/>
                </a:solidFill>
                <a:latin typeface="Poppins" pitchFamily="2"/>
                <a:ea typeface="Roboto"/>
                <a:cs typeface="Poppins" pitchFamily="2"/>
              </a:rPr>
              <a:t>à savoir finaliser un rapport d’auto-évaluation portant sur </a:t>
            </a:r>
            <a:r>
              <a:rPr lang="fr-BE" sz="2000" b="0" dirty="0">
                <a:solidFill>
                  <a:srgbClr val="C00000"/>
                </a:solidFill>
                <a:latin typeface="Poppins" pitchFamily="2"/>
                <a:ea typeface="Roboto"/>
                <a:cs typeface="Poppins" pitchFamily="2"/>
              </a:rPr>
              <a:t>maximum trois objectifs généraux</a:t>
            </a:r>
            <a:r>
              <a:rPr lang="fr-BE" sz="2000" b="0" dirty="0">
                <a:solidFill>
                  <a:srgbClr val="404040"/>
                </a:solidFill>
                <a:latin typeface="Poppins" pitchFamily="2"/>
                <a:ea typeface="Roboto"/>
                <a:cs typeface="Poppins" pitchFamily="2"/>
              </a:rPr>
              <a:t> du décret en adoptant la </a:t>
            </a:r>
            <a:r>
              <a:rPr lang="fr-BE" sz="2000" b="0" dirty="0">
                <a:solidFill>
                  <a:srgbClr val="C00000"/>
                </a:solidFill>
                <a:latin typeface="Poppins" pitchFamily="2"/>
                <a:ea typeface="Roboto"/>
                <a:cs typeface="Poppins" pitchFamily="2"/>
              </a:rPr>
              <a:t>méthodologie </a:t>
            </a:r>
            <a:r>
              <a:rPr lang="fr-BE" sz="2000" b="0" dirty="0">
                <a:solidFill>
                  <a:srgbClr val="404040"/>
                </a:solidFill>
                <a:latin typeface="Poppins" pitchFamily="2"/>
                <a:ea typeface="Roboto"/>
                <a:cs typeface="Poppins" pitchFamily="2"/>
              </a:rPr>
              <a:t>définie en phase I. C’est donc un exercice à la fois bilantaire (</a:t>
            </a:r>
            <a:r>
              <a:rPr lang="fr-BE" sz="2000" b="0" i="1" dirty="0">
                <a:solidFill>
                  <a:srgbClr val="404040"/>
                </a:solidFill>
                <a:latin typeface="Poppins" pitchFamily="2"/>
                <a:ea typeface="Roboto"/>
                <a:cs typeface="Poppins" pitchFamily="2"/>
              </a:rPr>
              <a:t>Quelle a été votre évaluation ?</a:t>
            </a:r>
            <a:r>
              <a:rPr lang="fr-BE" sz="2000" b="0" dirty="0">
                <a:solidFill>
                  <a:srgbClr val="404040"/>
                </a:solidFill>
                <a:latin typeface="Poppins" pitchFamily="2"/>
                <a:ea typeface="Roboto"/>
                <a:cs typeface="Poppins" pitchFamily="2"/>
              </a:rPr>
              <a:t>) et prospectif (</a:t>
            </a:r>
            <a:r>
              <a:rPr lang="fr-BE" sz="2000" b="0" i="1" dirty="0">
                <a:solidFill>
                  <a:srgbClr val="404040"/>
                </a:solidFill>
                <a:latin typeface="Poppins" pitchFamily="2"/>
                <a:ea typeface="Roboto"/>
                <a:cs typeface="Poppins" pitchFamily="2"/>
              </a:rPr>
              <a:t>Quels enseignements en tirez-vous et qu’allez-vous en faire ?</a:t>
            </a:r>
            <a:r>
              <a:rPr lang="fr-BE" sz="2000" b="0" dirty="0">
                <a:solidFill>
                  <a:srgbClr val="404040"/>
                </a:solidFill>
                <a:latin typeface="Poppins" pitchFamily="2"/>
                <a:ea typeface="Roboto"/>
                <a:cs typeface="Poppins" pitchFamily="2"/>
              </a:rPr>
              <a:t>).</a:t>
            </a:r>
            <a:endParaRPr lang="fr-BE" sz="2200" b="0" dirty="0">
              <a:solidFill>
                <a:srgbClr val="898989"/>
              </a:solidFill>
              <a:latin typeface="Poppins" pitchFamily="2"/>
              <a:ea typeface="Roboto"/>
              <a:cs typeface="Poppins" pitchFamily="2"/>
            </a:endParaRPr>
          </a:p>
          <a:p>
            <a:pPr marL="0" lvl="0" indent="0" algn="just">
              <a:lnSpc>
                <a:spcPct val="100000"/>
              </a:lnSpc>
              <a:spcBef>
                <a:spcPts val="0"/>
              </a:spcBef>
              <a:buNone/>
            </a:pPr>
            <a:endParaRPr lang="fr-BE" sz="2000" b="0" dirty="0">
              <a:solidFill>
                <a:srgbClr val="404040"/>
              </a:solidFill>
              <a:latin typeface="Poppins" pitchFamily="2"/>
              <a:ea typeface="Roboto"/>
              <a:cs typeface="Poppins" pitchFamily="2"/>
            </a:endParaRPr>
          </a:p>
          <a:p>
            <a:pPr marL="0" lvl="0" indent="0" algn="just">
              <a:lnSpc>
                <a:spcPct val="100000"/>
              </a:lnSpc>
              <a:spcBef>
                <a:spcPts val="0"/>
              </a:spcBef>
              <a:buNone/>
            </a:pPr>
            <a:r>
              <a:rPr lang="fr-BE" sz="2000" b="0" dirty="0">
                <a:solidFill>
                  <a:srgbClr val="404040"/>
                </a:solidFill>
                <a:latin typeface="Poppins" pitchFamily="2"/>
                <a:ea typeface="Roboto"/>
                <a:cs typeface="Poppins" pitchFamily="2"/>
              </a:rPr>
              <a:t>Les </a:t>
            </a:r>
            <a:r>
              <a:rPr lang="fr-BE" sz="2000" b="0" dirty="0">
                <a:solidFill>
                  <a:srgbClr val="C00000"/>
                </a:solidFill>
                <a:latin typeface="Poppins" pitchFamily="2"/>
                <a:ea typeface="Roboto"/>
                <a:cs typeface="Poppins" pitchFamily="2"/>
              </a:rPr>
              <a:t>documents </a:t>
            </a:r>
            <a:r>
              <a:rPr lang="fr-BE" sz="2000" b="0" dirty="0">
                <a:solidFill>
                  <a:srgbClr val="404040"/>
                </a:solidFill>
                <a:latin typeface="Poppins" pitchFamily="2"/>
                <a:ea typeface="Roboto"/>
                <a:cs typeface="Poppins" pitchFamily="2"/>
              </a:rPr>
              <a:t>à remettre en 2026 sont :</a:t>
            </a:r>
            <a:endParaRPr lang="fr-BE" sz="22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C9282D"/>
                </a:solidFill>
                <a:latin typeface="Poppins" pitchFamily="2"/>
                <a:ea typeface="Roboto"/>
                <a:cs typeface="Poppins" pitchFamily="2"/>
              </a:rPr>
              <a:t>-</a:t>
            </a:r>
            <a:r>
              <a:rPr lang="fr-BE" sz="1800" b="0" dirty="0">
                <a:solidFill>
                  <a:srgbClr val="404040"/>
                </a:solidFill>
                <a:latin typeface="Poppins" pitchFamily="2"/>
                <a:ea typeface="Roboto"/>
                <a:cs typeface="Poppins" pitchFamily="2"/>
              </a:rPr>
              <a:t>Le plan financier à savoir : les comptes et bilan de l’exercice n-1.</a:t>
            </a:r>
            <a:endParaRPr lang="fr-BE" sz="22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C9282D"/>
                </a:solidFill>
                <a:latin typeface="Poppins" pitchFamily="2"/>
                <a:ea typeface="Roboto"/>
                <a:cs typeface="Poppins" pitchFamily="2"/>
              </a:rPr>
              <a:t>-</a:t>
            </a:r>
            <a:r>
              <a:rPr lang="fr-BE" sz="1800" b="0" dirty="0">
                <a:solidFill>
                  <a:srgbClr val="404040"/>
                </a:solidFill>
                <a:latin typeface="Poppins" pitchFamily="2"/>
                <a:ea typeface="Roboto"/>
                <a:cs typeface="Poppins" pitchFamily="2"/>
              </a:rPr>
              <a:t>Pour les musiques : la note de présentation des comptes et des activités.</a:t>
            </a:r>
            <a:endParaRPr lang="fr-BE" sz="22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C9282D"/>
                </a:solidFill>
                <a:latin typeface="Poppins" pitchFamily="2"/>
                <a:ea typeface="Roboto"/>
                <a:cs typeface="Poppins" pitchFamily="2"/>
              </a:rPr>
              <a:t>-</a:t>
            </a:r>
            <a:r>
              <a:rPr lang="fr-BE" sz="1800" b="0" dirty="0">
                <a:solidFill>
                  <a:srgbClr val="404040"/>
                </a:solidFill>
                <a:latin typeface="Poppins" pitchFamily="2"/>
                <a:ea typeface="Roboto"/>
                <a:cs typeface="Poppins" pitchFamily="2"/>
              </a:rPr>
              <a:t>Pour les arts vivants : la note de présentation des comptes et les tableaux Excel ‘Emploi’ et </a:t>
            </a:r>
          </a:p>
          <a:p>
            <a:pPr marL="0" lvl="0" indent="0" algn="just">
              <a:lnSpc>
                <a:spcPct val="100000"/>
              </a:lnSpc>
              <a:spcBef>
                <a:spcPts val="0"/>
              </a:spcBef>
              <a:buNone/>
            </a:pPr>
            <a:r>
              <a:rPr lang="fr-BE" sz="1800" b="0" dirty="0">
                <a:solidFill>
                  <a:srgbClr val="404040"/>
                </a:solidFill>
                <a:latin typeface="Poppins" pitchFamily="2"/>
                <a:ea typeface="Roboto"/>
                <a:cs typeface="Poppins" pitchFamily="2"/>
              </a:rPr>
              <a:t>  ‘Activité’.</a:t>
            </a:r>
            <a:endParaRPr lang="fr-BE" sz="22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800" b="0" dirty="0">
                <a:solidFill>
                  <a:srgbClr val="C9282D"/>
                </a:solidFill>
                <a:latin typeface="Poppins" pitchFamily="2"/>
                <a:ea typeface="Roboto"/>
                <a:cs typeface="Poppins" pitchFamily="2"/>
              </a:rPr>
              <a:t>-</a:t>
            </a:r>
            <a:r>
              <a:rPr lang="fr-BE" sz="1800" b="0" dirty="0">
                <a:solidFill>
                  <a:srgbClr val="404040"/>
                </a:solidFill>
                <a:latin typeface="Poppins" pitchFamily="2"/>
                <a:ea typeface="Roboto"/>
                <a:cs typeface="Poppins" pitchFamily="2"/>
              </a:rPr>
              <a:t>L’auto-évaluation ‘Phase II</a:t>
            </a:r>
            <a:r>
              <a:rPr lang="fr-BE" sz="1800" dirty="0">
                <a:solidFill>
                  <a:srgbClr val="404040"/>
                </a:solidFill>
                <a:latin typeface="Poppins" pitchFamily="2"/>
                <a:ea typeface="Roboto"/>
                <a:cs typeface="Poppins" pitchFamily="2"/>
              </a:rPr>
              <a:t>’ </a:t>
            </a:r>
            <a:r>
              <a:rPr lang="fr-BE" sz="1800" b="0" u="sng" dirty="0">
                <a:solidFill>
                  <a:srgbClr val="404040"/>
                </a:solidFill>
                <a:latin typeface="Poppins" pitchFamily="2"/>
                <a:ea typeface="Roboto"/>
                <a:cs typeface="Poppins" pitchFamily="2"/>
              </a:rPr>
              <a:t>soit maximum 15 pages</a:t>
            </a:r>
            <a:r>
              <a:rPr lang="fr-BE" sz="1800" b="0" dirty="0">
                <a:solidFill>
                  <a:srgbClr val="404040"/>
                </a:solidFill>
                <a:latin typeface="Poppins" pitchFamily="2"/>
                <a:ea typeface="Roboto"/>
                <a:cs typeface="Poppins" pitchFamily="2"/>
              </a:rPr>
              <a:t>. Un document-type et un vadémécum </a:t>
            </a:r>
          </a:p>
          <a:p>
            <a:pPr marL="0" lvl="0" indent="0" algn="just">
              <a:lnSpc>
                <a:spcPct val="100000"/>
              </a:lnSpc>
              <a:spcBef>
                <a:spcPts val="0"/>
              </a:spcBef>
              <a:buNone/>
            </a:pPr>
            <a:r>
              <a:rPr lang="fr-BE" sz="1800" b="0" dirty="0">
                <a:solidFill>
                  <a:srgbClr val="404040"/>
                </a:solidFill>
                <a:latin typeface="Poppins" pitchFamily="2"/>
                <a:ea typeface="Roboto"/>
                <a:cs typeface="Poppins" pitchFamily="2"/>
              </a:rPr>
              <a:t>  sera disponible en septembre 2025. </a:t>
            </a:r>
            <a:endParaRPr lang="fr-BE" sz="2200" b="0" dirty="0">
              <a:solidFill>
                <a:srgbClr val="898989"/>
              </a:solidFill>
              <a:latin typeface="Poppins" pitchFamily="2"/>
              <a:ea typeface="Roboto"/>
              <a:cs typeface="Poppins" pitchFamily="2"/>
            </a:endParaRPr>
          </a:p>
          <a:p>
            <a:pPr marL="0" lvl="0" indent="0">
              <a:lnSpc>
                <a:spcPct val="80000"/>
              </a:lnSpc>
              <a:buNone/>
            </a:pPr>
            <a:endParaRPr lang="en-US" sz="2200" b="0" dirty="0">
              <a:solidFill>
                <a:srgbClr val="898989"/>
              </a:solidFill>
              <a:latin typeface="Roboto" pitchFamily="2"/>
              <a:ea typeface="Roboto" pitchFamily="2"/>
            </a:endParaRPr>
          </a:p>
        </p:txBody>
      </p:sp>
      <p:sp>
        <p:nvSpPr>
          <p:cNvPr id="3" name="TextBox 5">
            <a:extLst>
              <a:ext uri="{FF2B5EF4-FFF2-40B4-BE49-F238E27FC236}">
                <a16:creationId xmlns:a16="http://schemas.microsoft.com/office/drawing/2014/main" id="{98594C25-3BF9-CC16-201E-57E32F72E2FC}"/>
              </a:ext>
            </a:extLst>
          </p:cNvPr>
          <p:cNvSpPr txBox="1"/>
          <p:nvPr/>
        </p:nvSpPr>
        <p:spPr>
          <a:xfrm>
            <a:off x="649964" y="924037"/>
            <a:ext cx="4923989"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II – juin 2026 ou décembre 2026</a:t>
            </a:r>
            <a:endParaRPr lang="fr-BE" sz="1800" b="0" i="0" u="none" strike="noStrike" kern="1200" cap="none" spc="0" baseline="0">
              <a:solidFill>
                <a:srgbClr val="C00000"/>
              </a:solidFill>
              <a:uFillTx/>
              <a:latin typeface="Poppins" pitchFamily="2"/>
              <a:cs typeface="Poppins" pitchFamily="2"/>
            </a:endParaRPr>
          </a:p>
        </p:txBody>
      </p:sp>
      <p:sp>
        <p:nvSpPr>
          <p:cNvPr id="4" name="TextBox 7">
            <a:extLst>
              <a:ext uri="{FF2B5EF4-FFF2-40B4-BE49-F238E27FC236}">
                <a16:creationId xmlns:a16="http://schemas.microsoft.com/office/drawing/2014/main" id="{E000B5A4-90AB-CEF2-ABD5-B7289DC25044}"/>
              </a:ext>
            </a:extLst>
          </p:cNvPr>
          <p:cNvSpPr txBox="1"/>
          <p:nvPr/>
        </p:nvSpPr>
        <p:spPr>
          <a:xfrm>
            <a:off x="5573944" y="925125"/>
            <a:ext cx="3394956"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Evaluation de mi-parcours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38">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91A129FD-5863-DC74-1835-263D1F3763EF}"/>
              </a:ext>
            </a:extLst>
          </p:cNvPr>
          <p:cNvSpPr txBox="1">
            <a:spLocks noGrp="1"/>
          </p:cNvSpPr>
          <p:nvPr>
            <p:ph type="body" idx="4294967295"/>
          </p:nvPr>
        </p:nvSpPr>
        <p:spPr>
          <a:xfrm>
            <a:off x="604354" y="1239130"/>
            <a:ext cx="5903448" cy="4996299"/>
          </a:xfrm>
          <a:ln w="9528">
            <a:solidFill>
              <a:srgbClr val="C00000"/>
            </a:solidFill>
            <a:prstDash val="solid"/>
          </a:ln>
        </p:spPr>
        <p:txBody>
          <a:bodyPr/>
          <a:lstStyle/>
          <a:p>
            <a:pPr marL="0" lvl="0" indent="0">
              <a:lnSpc>
                <a:spcPct val="110000"/>
              </a:lnSpc>
              <a:spcBef>
                <a:spcPts val="0"/>
              </a:spcBef>
              <a:buNone/>
            </a:pPr>
            <a:r>
              <a:rPr lang="fr-BE" sz="1900" i="1">
                <a:solidFill>
                  <a:srgbClr val="404040"/>
                </a:solidFill>
                <a:latin typeface="Poppins" pitchFamily="2"/>
                <a:ea typeface="Roboto"/>
                <a:cs typeface="Poppins" pitchFamily="2"/>
              </a:rPr>
              <a:t>Quelles sont les personnes impliquées dans cette auto-évaluation de mi-parcours ?</a:t>
            </a:r>
            <a:endParaRPr lang="fr-BE" sz="1900" b="0">
              <a:solidFill>
                <a:srgbClr val="898989"/>
              </a:solidFill>
              <a:latin typeface="Poppins" pitchFamily="2"/>
              <a:ea typeface="Roboto"/>
              <a:cs typeface="Poppins" pitchFamily="2"/>
            </a:endParaRPr>
          </a:p>
          <a:p>
            <a:pPr marL="0" lvl="0" indent="0">
              <a:lnSpc>
                <a:spcPct val="110000"/>
              </a:lnSpc>
              <a:spcBef>
                <a:spcPts val="0"/>
              </a:spcBef>
              <a:buNone/>
            </a:pPr>
            <a:r>
              <a:rPr lang="fr-BE" sz="1500" b="0">
                <a:solidFill>
                  <a:srgbClr val="404040"/>
                </a:solidFill>
                <a:latin typeface="Poppins" pitchFamily="2"/>
                <a:ea typeface="Roboto"/>
                <a:cs typeface="Poppins" pitchFamily="2"/>
              </a:rPr>
              <a:t>Noms et/ou fonction des personnes en interne.</a:t>
            </a:r>
            <a:endParaRPr lang="fr-BE" sz="1500" b="0">
              <a:solidFill>
                <a:srgbClr val="898989"/>
              </a:solidFill>
              <a:latin typeface="Poppins" pitchFamily="2"/>
              <a:ea typeface="Roboto"/>
              <a:cs typeface="Poppins" pitchFamily="2"/>
            </a:endParaRPr>
          </a:p>
          <a:p>
            <a:pPr marL="0" lvl="0" indent="0">
              <a:lnSpc>
                <a:spcPct val="110000"/>
              </a:lnSpc>
              <a:spcBef>
                <a:spcPts val="0"/>
              </a:spcBef>
              <a:buNone/>
            </a:pPr>
            <a:r>
              <a:rPr lang="fr-BE" sz="1500" b="0">
                <a:solidFill>
                  <a:srgbClr val="404040"/>
                </a:solidFill>
                <a:latin typeface="Poppins" pitchFamily="2"/>
                <a:ea typeface="Roboto"/>
                <a:cs typeface="Poppins" pitchFamily="2"/>
              </a:rPr>
              <a:t>Noms et/ou fonction des personnes en externe (éventuellement).</a:t>
            </a:r>
            <a:endParaRPr lang="fr-BE" sz="1500" b="0">
              <a:solidFill>
                <a:srgbClr val="898989"/>
              </a:solidFill>
              <a:latin typeface="Poppins" pitchFamily="2"/>
              <a:ea typeface="Roboto"/>
              <a:cs typeface="Poppins" pitchFamily="2"/>
            </a:endParaRPr>
          </a:p>
          <a:p>
            <a:pPr marL="0" lvl="0" indent="0">
              <a:lnSpc>
                <a:spcPct val="110000"/>
              </a:lnSpc>
              <a:spcBef>
                <a:spcPts val="0"/>
              </a:spcBef>
              <a:buNone/>
            </a:pPr>
            <a:endParaRPr lang="fr-BE" sz="2200" i="1">
              <a:solidFill>
                <a:srgbClr val="404040"/>
              </a:solidFill>
              <a:latin typeface="Poppins" pitchFamily="2"/>
              <a:ea typeface="Roboto"/>
              <a:cs typeface="Poppins" pitchFamily="2"/>
            </a:endParaRPr>
          </a:p>
          <a:p>
            <a:pPr marL="0" lvl="0" indent="0">
              <a:lnSpc>
                <a:spcPct val="110000"/>
              </a:lnSpc>
              <a:spcBef>
                <a:spcPts val="0"/>
              </a:spcBef>
              <a:buNone/>
            </a:pPr>
            <a:r>
              <a:rPr lang="fr-BE" sz="1800" i="1">
                <a:solidFill>
                  <a:srgbClr val="404040"/>
                </a:solidFill>
                <a:latin typeface="Poppins" pitchFamily="2"/>
                <a:ea typeface="Roboto"/>
                <a:cs typeface="Poppins" pitchFamily="2"/>
              </a:rPr>
              <a:t>Quelles ont été les différentes étapes de cette auto-évaluation ?</a:t>
            </a:r>
            <a:endParaRPr lang="fr-BE" sz="1800" b="0">
              <a:solidFill>
                <a:srgbClr val="898989"/>
              </a:solidFill>
              <a:latin typeface="Poppins" pitchFamily="2"/>
              <a:ea typeface="Roboto"/>
              <a:cs typeface="Poppins" pitchFamily="2"/>
            </a:endParaRPr>
          </a:p>
          <a:p>
            <a:pPr marL="0" lvl="0" indent="0">
              <a:lnSpc>
                <a:spcPct val="110000"/>
              </a:lnSpc>
              <a:spcBef>
                <a:spcPts val="0"/>
              </a:spcBef>
              <a:buNone/>
            </a:pPr>
            <a:r>
              <a:rPr lang="fr-BE" sz="1500" b="0">
                <a:solidFill>
                  <a:srgbClr val="404040"/>
                </a:solidFill>
                <a:latin typeface="Poppins" pitchFamily="2"/>
                <a:ea typeface="Roboto"/>
                <a:cs typeface="Poppins" pitchFamily="2"/>
              </a:rPr>
              <a:t>Enoncez et commentez les différentes étapes de votre processus d’auto-évaluation.</a:t>
            </a:r>
            <a:endParaRPr lang="fr-BE" sz="1500" b="0">
              <a:solidFill>
                <a:srgbClr val="898989"/>
              </a:solidFill>
              <a:latin typeface="Poppins" pitchFamily="2"/>
              <a:ea typeface="Roboto"/>
              <a:cs typeface="Poppins" pitchFamily="2"/>
            </a:endParaRPr>
          </a:p>
          <a:p>
            <a:pPr marL="0" lvl="0" indent="0">
              <a:lnSpc>
                <a:spcPct val="110000"/>
              </a:lnSpc>
              <a:spcBef>
                <a:spcPts val="0"/>
              </a:spcBef>
              <a:buNone/>
            </a:pPr>
            <a:r>
              <a:rPr lang="fr-BE" sz="1500" b="0">
                <a:solidFill>
                  <a:srgbClr val="404040"/>
                </a:solidFill>
                <a:latin typeface="Poppins" pitchFamily="2"/>
                <a:ea typeface="Roboto"/>
                <a:cs typeface="Poppins" pitchFamily="2"/>
              </a:rPr>
              <a:t>Quels outils avez-vous mobilisés pour alimenter la réflexion ?</a:t>
            </a:r>
            <a:endParaRPr lang="fr-BE" sz="1500" b="0">
              <a:solidFill>
                <a:srgbClr val="898989"/>
              </a:solidFill>
              <a:latin typeface="Poppins" pitchFamily="2"/>
              <a:ea typeface="Roboto"/>
              <a:cs typeface="Poppins" pitchFamily="2"/>
            </a:endParaRPr>
          </a:p>
          <a:p>
            <a:pPr marL="0" lvl="0" indent="0">
              <a:lnSpc>
                <a:spcPct val="110000"/>
              </a:lnSpc>
              <a:spcBef>
                <a:spcPts val="0"/>
              </a:spcBef>
              <a:buNone/>
            </a:pPr>
            <a:endParaRPr lang="fr-BE" sz="2400" b="0">
              <a:solidFill>
                <a:srgbClr val="898989"/>
              </a:solidFill>
              <a:latin typeface="Poppins" pitchFamily="2"/>
              <a:ea typeface="Roboto" pitchFamily="2"/>
              <a:cs typeface="Poppins" pitchFamily="2"/>
            </a:endParaRPr>
          </a:p>
          <a:p>
            <a:pPr marL="0" lvl="0" indent="0">
              <a:lnSpc>
                <a:spcPct val="110000"/>
              </a:lnSpc>
              <a:spcBef>
                <a:spcPts val="0"/>
              </a:spcBef>
              <a:buNone/>
            </a:pPr>
            <a:r>
              <a:rPr lang="fr-BE" sz="1800" i="1">
                <a:solidFill>
                  <a:srgbClr val="404040"/>
                </a:solidFill>
                <a:latin typeface="Poppins" pitchFamily="2"/>
                <a:ea typeface="Roboto"/>
                <a:cs typeface="Poppins" pitchFamily="2"/>
              </a:rPr>
              <a:t>Quelle méthodologie générale avez-vous appliquée?</a:t>
            </a:r>
            <a:endParaRPr lang="fr-BE" sz="1800" b="0">
              <a:solidFill>
                <a:srgbClr val="898989"/>
              </a:solidFill>
              <a:latin typeface="Poppins" pitchFamily="2"/>
              <a:ea typeface="Roboto"/>
              <a:cs typeface="Poppins" pitchFamily="2"/>
            </a:endParaRPr>
          </a:p>
          <a:p>
            <a:pPr marL="0" lvl="0" indent="0">
              <a:lnSpc>
                <a:spcPct val="110000"/>
              </a:lnSpc>
              <a:spcBef>
                <a:spcPts val="0"/>
              </a:spcBef>
              <a:buNone/>
            </a:pPr>
            <a:r>
              <a:rPr lang="fr-BE" sz="1500" b="0">
                <a:solidFill>
                  <a:srgbClr val="404040"/>
                </a:solidFill>
                <a:latin typeface="Poppins" pitchFamily="2"/>
                <a:ea typeface="Roboto"/>
                <a:cs typeface="Poppins" pitchFamily="2"/>
              </a:rPr>
              <a:t>Décrivez quels changements sont intervenus depuis la phase I.</a:t>
            </a:r>
          </a:p>
          <a:p>
            <a:pPr marL="0" lvl="0" indent="0">
              <a:lnSpc>
                <a:spcPct val="80000"/>
              </a:lnSpc>
              <a:buNone/>
            </a:pPr>
            <a:endParaRPr lang="en-US" sz="2400" b="0">
              <a:solidFill>
                <a:srgbClr val="898989"/>
              </a:solidFill>
              <a:latin typeface="Roboto" pitchFamily="2"/>
              <a:ea typeface="Roboto" pitchFamily="2"/>
            </a:endParaRPr>
          </a:p>
        </p:txBody>
      </p:sp>
      <p:sp>
        <p:nvSpPr>
          <p:cNvPr id="3" name="Text Placeholder 3">
            <a:extLst>
              <a:ext uri="{FF2B5EF4-FFF2-40B4-BE49-F238E27FC236}">
                <a16:creationId xmlns:a16="http://schemas.microsoft.com/office/drawing/2014/main" id="{57D034A5-701F-9C5B-DB08-2A9A423D1708}"/>
              </a:ext>
            </a:extLst>
          </p:cNvPr>
          <p:cNvSpPr txBox="1">
            <a:spLocks noGrp="1"/>
          </p:cNvSpPr>
          <p:nvPr>
            <p:ph type="body" idx="4294967295"/>
          </p:nvPr>
        </p:nvSpPr>
        <p:spPr>
          <a:xfrm>
            <a:off x="7158709" y="2446842"/>
            <a:ext cx="4600062" cy="1490270"/>
          </a:xfrm>
          <a:solidFill>
            <a:srgbClr val="F4B183"/>
          </a:solidFill>
          <a:ln w="28575">
            <a:solidFill>
              <a:srgbClr val="C00000"/>
            </a:solidFill>
            <a:prstDash val="solid"/>
          </a:ln>
        </p:spPr>
        <p:txBody>
          <a:bodyPr/>
          <a:lstStyle/>
          <a:p>
            <a:pPr marL="0" lvl="0" indent="0">
              <a:lnSpc>
                <a:spcPct val="100000"/>
              </a:lnSpc>
              <a:spcBef>
                <a:spcPts val="500"/>
              </a:spcBef>
              <a:buNone/>
            </a:pPr>
            <a:r>
              <a:rPr lang="fr-BE" sz="2000">
                <a:latin typeface="Poppins" pitchFamily="2"/>
                <a:ea typeface="Roboto"/>
                <a:cs typeface="Poppins" pitchFamily="2"/>
              </a:rPr>
              <a:t>Quels </a:t>
            </a:r>
            <a:r>
              <a:rPr lang="fr-BE" sz="2000" u="sng">
                <a:latin typeface="Poppins" pitchFamily="2"/>
                <a:ea typeface="Roboto"/>
                <a:cs typeface="Poppins" pitchFamily="2"/>
              </a:rPr>
              <a:t>enseignements</a:t>
            </a:r>
            <a:r>
              <a:rPr lang="fr-BE" sz="2000">
                <a:latin typeface="Poppins" pitchFamily="2"/>
                <a:ea typeface="Roboto"/>
                <a:cs typeface="Poppins" pitchFamily="2"/>
              </a:rPr>
              <a:t> tirez-vous de l’auto-évaluation en termes d’appropriation des objectifs généraux dans votre projet ?</a:t>
            </a:r>
            <a:endParaRPr lang="en-US" sz="2200" b="0">
              <a:solidFill>
                <a:srgbClr val="898989"/>
              </a:solidFill>
              <a:latin typeface="Roboto" pitchFamily="2"/>
              <a:ea typeface="Roboto" pitchFamily="2"/>
            </a:endParaRPr>
          </a:p>
        </p:txBody>
      </p:sp>
      <p:sp>
        <p:nvSpPr>
          <p:cNvPr id="4" name="TextBox 5">
            <a:extLst>
              <a:ext uri="{FF2B5EF4-FFF2-40B4-BE49-F238E27FC236}">
                <a16:creationId xmlns:a16="http://schemas.microsoft.com/office/drawing/2014/main" id="{56111666-4F74-C608-B8E7-D135E9121EEB}"/>
              </a:ext>
            </a:extLst>
          </p:cNvPr>
          <p:cNvSpPr txBox="1"/>
          <p:nvPr/>
        </p:nvSpPr>
        <p:spPr>
          <a:xfrm>
            <a:off x="649964" y="750420"/>
            <a:ext cx="5206090"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II – juin 2026 </a:t>
            </a:r>
            <a:r>
              <a:rPr lang="fr-BE" sz="1900" b="1" i="0" u="sng" strike="noStrike" kern="0" cap="none" spc="0" baseline="0">
                <a:solidFill>
                  <a:srgbClr val="C00000"/>
                </a:solidFill>
                <a:uFillTx/>
                <a:latin typeface="Poppins" pitchFamily="2"/>
                <a:cs typeface="Poppins" pitchFamily="2"/>
              </a:rPr>
              <a:t>ou</a:t>
            </a:r>
            <a:r>
              <a:rPr lang="fr-BE" sz="1900" b="1" i="0" u="sng" strike="noStrike" kern="1200" cap="none" spc="0" baseline="0">
                <a:solidFill>
                  <a:srgbClr val="C00000"/>
                </a:solidFill>
                <a:uFillTx/>
                <a:latin typeface="Poppins" pitchFamily="2"/>
                <a:cs typeface="Poppins" pitchFamily="2"/>
              </a:rPr>
              <a:t> décembre 2026</a:t>
            </a:r>
            <a:endParaRPr lang="fr-BE" sz="1800" b="0" i="0" u="none" strike="noStrike" kern="1200" cap="none" spc="0" baseline="0">
              <a:solidFill>
                <a:srgbClr val="C00000"/>
              </a:solidFill>
              <a:uFillTx/>
              <a:latin typeface="Poppins" pitchFamily="2"/>
              <a:cs typeface="Poppins" pitchFamily="2"/>
            </a:endParaRPr>
          </a:p>
        </p:txBody>
      </p:sp>
      <p:sp>
        <p:nvSpPr>
          <p:cNvPr id="5" name="TextBox 7">
            <a:extLst>
              <a:ext uri="{FF2B5EF4-FFF2-40B4-BE49-F238E27FC236}">
                <a16:creationId xmlns:a16="http://schemas.microsoft.com/office/drawing/2014/main" id="{815322D8-36B6-642A-B548-4634AC2AB2ED}"/>
              </a:ext>
            </a:extLst>
          </p:cNvPr>
          <p:cNvSpPr txBox="1"/>
          <p:nvPr/>
        </p:nvSpPr>
        <p:spPr>
          <a:xfrm>
            <a:off x="5856046" y="750420"/>
            <a:ext cx="3599233"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Evaluation de mi-parcours</a:t>
            </a:r>
          </a:p>
        </p:txBody>
      </p:sp>
      <p:sp>
        <p:nvSpPr>
          <p:cNvPr id="6" name="TextBox 8">
            <a:extLst>
              <a:ext uri="{FF2B5EF4-FFF2-40B4-BE49-F238E27FC236}">
                <a16:creationId xmlns:a16="http://schemas.microsoft.com/office/drawing/2014/main" id="{21957964-39AA-F393-2823-4A9800B30EDB}"/>
              </a:ext>
            </a:extLst>
          </p:cNvPr>
          <p:cNvSpPr txBox="1"/>
          <p:nvPr/>
        </p:nvSpPr>
        <p:spPr>
          <a:xfrm>
            <a:off x="8528608" y="4494358"/>
            <a:ext cx="3059033" cy="923333"/>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000000"/>
                </a:solidFill>
                <a:uFillTx/>
                <a:latin typeface="Poppins" pitchFamily="2"/>
                <a:cs typeface="Poppins" pitchFamily="2"/>
              </a:rPr>
              <a:t>= auto-évaluation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000000"/>
                </a:solidFill>
                <a:uFillTx/>
                <a:latin typeface="Poppins" pitchFamily="2"/>
                <a:cs typeface="Poppins" pitchFamily="2"/>
              </a:rPr>
              <a:t>+ quels changements éventuels</a:t>
            </a:r>
          </a:p>
        </p:txBody>
      </p:sp>
      <p:cxnSp>
        <p:nvCxnSpPr>
          <p:cNvPr id="7" name="Straight Arrow Connector 9">
            <a:extLst>
              <a:ext uri="{FF2B5EF4-FFF2-40B4-BE49-F238E27FC236}">
                <a16:creationId xmlns:a16="http://schemas.microsoft.com/office/drawing/2014/main" id="{D07CF6CE-240C-CD4E-A1F6-550D6706D9E9}"/>
              </a:ext>
            </a:extLst>
          </p:cNvPr>
          <p:cNvCxnSpPr/>
          <p:nvPr/>
        </p:nvCxnSpPr>
        <p:spPr>
          <a:xfrm>
            <a:off x="6669971" y="3384468"/>
            <a:ext cx="326569" cy="0"/>
          </a:xfrm>
          <a:prstGeom prst="straightConnector1">
            <a:avLst/>
          </a:prstGeom>
          <a:noFill/>
          <a:ln w="28575" cap="flat">
            <a:solidFill>
              <a:srgbClr val="C00000"/>
            </a:solidFill>
            <a:prstDash val="solid"/>
            <a:miter/>
            <a:tailEnd type="arrow"/>
          </a:ln>
        </p:spPr>
      </p:cxnSp>
      <p:cxnSp>
        <p:nvCxnSpPr>
          <p:cNvPr id="8" name="Straight Arrow Connector 10">
            <a:extLst>
              <a:ext uri="{FF2B5EF4-FFF2-40B4-BE49-F238E27FC236}">
                <a16:creationId xmlns:a16="http://schemas.microsoft.com/office/drawing/2014/main" id="{1F2A5C81-27F3-A363-F279-EAB454C6D5A5}"/>
              </a:ext>
            </a:extLst>
          </p:cNvPr>
          <p:cNvCxnSpPr/>
          <p:nvPr/>
        </p:nvCxnSpPr>
        <p:spPr>
          <a:xfrm>
            <a:off x="9589321" y="4037606"/>
            <a:ext cx="9894" cy="356259"/>
          </a:xfrm>
          <a:prstGeom prst="straightConnector1">
            <a:avLst/>
          </a:prstGeom>
          <a:noFill/>
          <a:ln w="28575" cap="flat">
            <a:solidFill>
              <a:srgbClr val="C00000"/>
            </a:solidFill>
            <a:prstDash val="solid"/>
            <a:miter/>
            <a:tailEnd type="arrow"/>
          </a:ln>
        </p:spPr>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39">
    <p:spTree>
      <p:nvGrpSpPr>
        <p:cNvPr id="1" name=""/>
        <p:cNvGrpSpPr/>
        <p:nvPr/>
      </p:nvGrpSpPr>
      <p:grpSpPr>
        <a:xfrm>
          <a:off x="0" y="0"/>
          <a:ext cx="0" cy="0"/>
          <a:chOff x="0" y="0"/>
          <a:chExt cx="0" cy="0"/>
        </a:xfrm>
      </p:grpSpPr>
      <p:sp>
        <p:nvSpPr>
          <p:cNvPr id="2" name="TextBox 7">
            <a:extLst>
              <a:ext uri="{FF2B5EF4-FFF2-40B4-BE49-F238E27FC236}">
                <a16:creationId xmlns:a16="http://schemas.microsoft.com/office/drawing/2014/main" id="{EE8906FD-4FC5-5751-26D6-D4FE61EF120A}"/>
              </a:ext>
            </a:extLst>
          </p:cNvPr>
          <p:cNvSpPr txBox="1"/>
          <p:nvPr/>
        </p:nvSpPr>
        <p:spPr>
          <a:xfrm>
            <a:off x="649964" y="750420"/>
            <a:ext cx="4933709"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II – juin 2026 </a:t>
            </a:r>
            <a:r>
              <a:rPr lang="fr-BE" sz="1900" b="1" i="0" u="sng" strike="noStrike" kern="0" cap="none" spc="0" baseline="0">
                <a:solidFill>
                  <a:srgbClr val="C00000"/>
                </a:solidFill>
                <a:uFillTx/>
                <a:latin typeface="Poppins" pitchFamily="2"/>
                <a:cs typeface="Poppins" pitchFamily="2"/>
              </a:rPr>
              <a:t>ou</a:t>
            </a:r>
            <a:r>
              <a:rPr lang="fr-BE" sz="1900" b="1" i="0" u="sng" strike="noStrike" kern="1200" cap="none" spc="0" baseline="0">
                <a:solidFill>
                  <a:srgbClr val="C00000"/>
                </a:solidFill>
                <a:uFillTx/>
                <a:latin typeface="Poppins" pitchFamily="2"/>
                <a:cs typeface="Poppins" pitchFamily="2"/>
              </a:rPr>
              <a:t> décembre 2026</a:t>
            </a:r>
            <a:endParaRPr lang="fr-BE" sz="1800" b="0" i="0" u="none" strike="noStrike" kern="1200" cap="none" spc="0" baseline="0">
              <a:solidFill>
                <a:srgbClr val="C00000"/>
              </a:solidFill>
              <a:uFillTx/>
              <a:latin typeface="Poppins" pitchFamily="2"/>
              <a:cs typeface="Poppins" pitchFamily="2"/>
            </a:endParaRPr>
          </a:p>
        </p:txBody>
      </p:sp>
      <p:sp>
        <p:nvSpPr>
          <p:cNvPr id="3" name="TextBox 9">
            <a:extLst>
              <a:ext uri="{FF2B5EF4-FFF2-40B4-BE49-F238E27FC236}">
                <a16:creationId xmlns:a16="http://schemas.microsoft.com/office/drawing/2014/main" id="{739E7F27-2DCF-1B6F-668D-E3DC0EE17FBE}"/>
              </a:ext>
            </a:extLst>
          </p:cNvPr>
          <p:cNvSpPr txBox="1"/>
          <p:nvPr/>
        </p:nvSpPr>
        <p:spPr>
          <a:xfrm>
            <a:off x="5583673" y="781144"/>
            <a:ext cx="3396429"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Evaluation de mi-parcours</a:t>
            </a:r>
          </a:p>
        </p:txBody>
      </p:sp>
      <p:sp>
        <p:nvSpPr>
          <p:cNvPr id="4" name="TextBox 10">
            <a:extLst>
              <a:ext uri="{FF2B5EF4-FFF2-40B4-BE49-F238E27FC236}">
                <a16:creationId xmlns:a16="http://schemas.microsoft.com/office/drawing/2014/main" id="{A2DBB450-26E6-6503-71BC-99EA3F111E2B}"/>
              </a:ext>
            </a:extLst>
          </p:cNvPr>
          <p:cNvSpPr txBox="1"/>
          <p:nvPr/>
        </p:nvSpPr>
        <p:spPr>
          <a:xfrm>
            <a:off x="510994" y="1315254"/>
            <a:ext cx="11170008" cy="4770534"/>
          </a:xfrm>
          <a:prstGeom prst="rect">
            <a:avLst/>
          </a:prstGeom>
          <a:noFill/>
          <a:ln cap="flat">
            <a:noFill/>
          </a:ln>
        </p:spPr>
        <p:txBody>
          <a:bodyPr vert="horz" wrap="square" lIns="91440" tIns="45720" rIns="91440" bIns="45720" anchor="t" anchorCtr="0" compatLnSpc="1">
            <a:spAutoFit/>
          </a:bodyPr>
          <a:lstStyle/>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0" i="0" u="sng" strike="noStrike" kern="1200" cap="none" spc="0" baseline="0">
                <a:solidFill>
                  <a:srgbClr val="000000"/>
                </a:solidFill>
                <a:uFillTx/>
                <a:latin typeface="Poppins" pitchFamily="2"/>
                <a:ea typeface="MS Mincho"/>
                <a:cs typeface="Poppins" pitchFamily="2"/>
              </a:rPr>
              <a:t>Sous question 1 </a:t>
            </a:r>
            <a:r>
              <a:rPr lang="fr-BE" sz="1600" b="0" i="0" u="none" strike="noStrike" kern="1200" cap="none" spc="0" baseline="0">
                <a:solidFill>
                  <a:srgbClr val="000000"/>
                </a:solidFill>
                <a:uFillTx/>
                <a:latin typeface="Poppins" pitchFamily="2"/>
                <a:ea typeface="MS Mincho"/>
                <a:cs typeface="Poppins" pitchFamily="2"/>
              </a:rPr>
              <a:t>: </a:t>
            </a:r>
            <a:r>
              <a:rPr lang="fr-BE" sz="1600" b="1" i="1" u="none" strike="noStrike" kern="1200" cap="none" spc="0" baseline="0">
                <a:solidFill>
                  <a:srgbClr val="000000"/>
                </a:solidFill>
                <a:uFillTx/>
                <a:latin typeface="Poppins" pitchFamily="2"/>
                <a:ea typeface="MS Mincho"/>
                <a:cs typeface="Poppins" pitchFamily="2"/>
              </a:rPr>
              <a:t>Pourriez-vous détailler votre évaluation d’au maximum trois objectifs spécifiques par objectifs généraux ? </a:t>
            </a:r>
            <a:r>
              <a:rPr lang="fr-BE" sz="1600" b="0" i="1" u="none" strike="noStrike" kern="1200" cap="none" spc="0" baseline="0">
                <a:solidFill>
                  <a:srgbClr val="000000"/>
                </a:solidFill>
                <a:uFillTx/>
                <a:latin typeface="Poppins" pitchFamily="2"/>
                <a:ea typeface="MS Mincho"/>
                <a:cs typeface="Poppins" pitchFamily="2"/>
              </a:rPr>
              <a:t>Par détailler, il faut entendre : </a:t>
            </a: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0" i="1" u="none" strike="noStrike" kern="1200" cap="none" spc="0" baseline="0">
                <a:solidFill>
                  <a:srgbClr val="000000"/>
                </a:solidFill>
                <a:uFillTx/>
                <a:latin typeface="Poppins" pitchFamily="2"/>
                <a:ea typeface="MS Mincho"/>
                <a:cs typeface="Poppins" pitchFamily="2"/>
              </a:rPr>
              <a:t> </a:t>
            </a:r>
          </a:p>
          <a:p>
            <a:pPr marL="447671"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500" b="0" i="0" u="none" strike="noStrike" kern="1200" cap="none" spc="0" baseline="0">
                <a:solidFill>
                  <a:srgbClr val="000000"/>
                </a:solidFill>
                <a:uFillTx/>
                <a:latin typeface="Poppins" pitchFamily="2"/>
                <a:ea typeface="MS Mincho"/>
                <a:cs typeface="Poppins" pitchFamily="2"/>
              </a:rPr>
              <a:t>- transcrire l’objectif général en objectifs spécifiques,</a:t>
            </a:r>
          </a:p>
          <a:p>
            <a:pPr marL="447671"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500" b="0" i="0" u="none" strike="noStrike" kern="1200" cap="none" spc="0" baseline="0">
                <a:solidFill>
                  <a:srgbClr val="000000"/>
                </a:solidFill>
                <a:uFillTx/>
                <a:latin typeface="Poppins" pitchFamily="2"/>
                <a:ea typeface="MS Mincho"/>
                <a:cs typeface="Poppins" pitchFamily="2"/>
              </a:rPr>
              <a:t>- relever des activités se rattachant à l’objectif spécifique (relevé qualitatif plutôt qu’exhaustif),</a:t>
            </a:r>
          </a:p>
          <a:p>
            <a:pPr marL="447671"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500" b="0" i="0" u="none" strike="noStrike" kern="1200" cap="none" spc="0" baseline="0">
                <a:solidFill>
                  <a:srgbClr val="000000"/>
                </a:solidFill>
                <a:uFillTx/>
                <a:latin typeface="Poppins" pitchFamily="2"/>
                <a:ea typeface="MS Mincho"/>
                <a:cs typeface="Poppins" pitchFamily="2"/>
              </a:rPr>
              <a:t>- expliquer le ou les indicateurs utilisés pour mesurer l’adéquation entre activités et objectifs spécifiques,</a:t>
            </a:r>
          </a:p>
          <a:p>
            <a:pPr marL="447671"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500" b="0" i="0" u="none" strike="noStrike" kern="1200" cap="none" spc="0" baseline="0">
                <a:solidFill>
                  <a:srgbClr val="000000"/>
                </a:solidFill>
                <a:uFillTx/>
                <a:latin typeface="Poppins" pitchFamily="2"/>
                <a:ea typeface="MS Mincho"/>
                <a:cs typeface="Poppins" pitchFamily="2"/>
              </a:rPr>
              <a:t>- relever les résultats.</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400" b="0" i="0" u="none" strike="noStrike" kern="1200" cap="none" spc="0" baseline="0">
                <a:solidFill>
                  <a:srgbClr val="404040"/>
                </a:solidFill>
                <a:uFillTx/>
                <a:latin typeface="Poppins" pitchFamily="2"/>
                <a:ea typeface="MS Mincho"/>
                <a:cs typeface="Poppins" pitchFamily="2"/>
              </a:rPr>
              <a:t>N.B. : Selon la méthodologie définie, il y aurait donc de trois à neuf objectifs spécifiques à évaluer. Il serait  pertinent de porter la réflexion sur les activités qui ont particulièrement nourris un objectif mais également sur les activités qui l’auraient insuffisamment nourri.</a:t>
            </a: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1400" b="0" i="0" u="none" strike="noStrike" kern="1200" cap="none" spc="0" baseline="0">
              <a:solidFill>
                <a:srgbClr val="404040"/>
              </a:solidFill>
              <a:uFillTx/>
              <a:latin typeface="Poppins" pitchFamily="2"/>
              <a:ea typeface="MS Mincho"/>
              <a:cs typeface="Poppins" pitchFamily="2"/>
            </a:endParaRPr>
          </a:p>
          <a:p>
            <a:pPr marL="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1400" b="0" i="0" u="none" strike="noStrike" kern="1200" cap="none" spc="0" baseline="0">
              <a:solidFill>
                <a:srgbClr val="404040"/>
              </a:solidFill>
              <a:uFillTx/>
              <a:latin typeface="Poppins" pitchFamily="2"/>
              <a:ea typeface="MS Mincho"/>
              <a:cs typeface="Poppins" pitchFamily="2"/>
            </a:endParaRP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600" b="0" i="0" u="sng" strike="noStrike" kern="1200" cap="none" spc="0" baseline="0">
              <a:solidFill>
                <a:srgbClr val="000000"/>
              </a:solidFill>
              <a:uFillTx/>
              <a:latin typeface="Poppins" pitchFamily="2"/>
              <a:ea typeface="MS Mincho"/>
              <a:cs typeface="Poppins" pitchFamily="2"/>
            </a:endParaRP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0" i="0" u="sng" strike="noStrike" kern="1200" cap="none" spc="0" baseline="0">
                <a:solidFill>
                  <a:srgbClr val="000000"/>
                </a:solidFill>
                <a:uFillTx/>
                <a:latin typeface="Poppins" pitchFamily="2"/>
                <a:ea typeface="MS Mincho"/>
                <a:cs typeface="Poppins" pitchFamily="2"/>
              </a:rPr>
              <a:t>Sous-question 2 </a:t>
            </a:r>
            <a:r>
              <a:rPr lang="fr-BE" sz="1600" b="0" i="0" u="none" strike="noStrike" kern="1200" cap="none" spc="0" baseline="0">
                <a:solidFill>
                  <a:srgbClr val="000000"/>
                </a:solidFill>
                <a:uFillTx/>
                <a:latin typeface="Poppins" pitchFamily="2"/>
                <a:ea typeface="MS Mincho"/>
                <a:cs typeface="Poppins" pitchFamily="2"/>
              </a:rPr>
              <a:t>: </a:t>
            </a:r>
            <a:r>
              <a:rPr lang="fr-BE" sz="1600" b="1" i="1" u="none" strike="noStrike" kern="1200" cap="none" spc="0" baseline="0">
                <a:solidFill>
                  <a:srgbClr val="000000"/>
                </a:solidFill>
                <a:uFillTx/>
                <a:latin typeface="Poppins" pitchFamily="2"/>
                <a:ea typeface="MS Mincho"/>
                <a:cs typeface="Poppins" pitchFamily="2"/>
              </a:rPr>
              <a:t>Quels sont les constats et/ou conclusions que cette méthodologie vous a  permis de </a:t>
            </a: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1" i="1" u="none" strike="noStrike" kern="0" cap="none" spc="0" baseline="0">
                <a:solidFill>
                  <a:srgbClr val="000000"/>
                </a:solidFill>
                <a:uFillTx/>
                <a:latin typeface="Poppins" pitchFamily="2"/>
                <a:ea typeface="MS Mincho"/>
                <a:cs typeface="Poppins" pitchFamily="2"/>
              </a:rPr>
              <a:t>  </a:t>
            </a:r>
            <a:r>
              <a:rPr lang="fr-BE" sz="1600" b="1" i="1" u="none" strike="noStrike" kern="1200" cap="none" spc="0" baseline="0">
                <a:solidFill>
                  <a:srgbClr val="000000"/>
                </a:solidFill>
                <a:uFillTx/>
                <a:latin typeface="Poppins" pitchFamily="2"/>
                <a:ea typeface="MS Mincho"/>
                <a:cs typeface="Poppins" pitchFamily="2"/>
              </a:rPr>
              <a:t>tirer ? </a:t>
            </a:r>
            <a:r>
              <a:rPr lang="fr-BE" sz="1600" b="0" i="1" u="none" strike="noStrike" kern="1200" cap="none" spc="0" baseline="0">
                <a:solidFill>
                  <a:srgbClr val="000000"/>
                </a:solidFill>
                <a:uFillTx/>
                <a:latin typeface="Poppins" pitchFamily="2"/>
                <a:ea typeface="MS Mincho"/>
                <a:cs typeface="Poppins" pitchFamily="2"/>
              </a:rPr>
              <a:t>ou</a:t>
            </a:r>
            <a:r>
              <a:rPr lang="fr-BE" sz="1600" b="1" i="1" u="none" strike="noStrike" kern="1200" cap="none" spc="0" baseline="0">
                <a:solidFill>
                  <a:srgbClr val="000000"/>
                </a:solidFill>
                <a:uFillTx/>
                <a:latin typeface="Poppins" pitchFamily="2"/>
                <a:ea typeface="MS Mincho"/>
                <a:cs typeface="Poppins" pitchFamily="2"/>
              </a:rPr>
              <a:t> Quels enseignements avez-vous tirés de votre auto-évaluation d’un ou  deux ou trois </a:t>
            </a: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1" i="1" u="none" strike="noStrike" kern="0" cap="none" spc="0" baseline="0">
                <a:solidFill>
                  <a:srgbClr val="000000"/>
                </a:solidFill>
                <a:uFillTx/>
                <a:latin typeface="Poppins" pitchFamily="2"/>
                <a:ea typeface="MS Mincho"/>
                <a:cs typeface="Poppins" pitchFamily="2"/>
              </a:rPr>
              <a:t>  </a:t>
            </a:r>
            <a:r>
              <a:rPr lang="fr-BE" sz="1600" b="1" i="1" u="none" strike="noStrike" kern="1200" cap="none" spc="0" baseline="0">
                <a:solidFill>
                  <a:srgbClr val="000000"/>
                </a:solidFill>
                <a:uFillTx/>
                <a:latin typeface="Poppins" pitchFamily="2"/>
                <a:ea typeface="MS Mincho"/>
                <a:cs typeface="Poppins" pitchFamily="2"/>
              </a:rPr>
              <a:t>objectifs généraux ?</a:t>
            </a: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1800" b="0" i="0" u="none" strike="noStrike" kern="1200" cap="none" spc="0" baseline="0">
              <a:solidFill>
                <a:srgbClr val="000000"/>
              </a:solidFill>
              <a:uFillTx/>
              <a:latin typeface="Poppins" pitchFamily="2"/>
              <a:cs typeface="Poppins" pitchFamily="2"/>
            </a:endParaRP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600" b="0" i="0" u="none" strike="noStrike" kern="1200" cap="none" spc="0" baseline="0">
              <a:solidFill>
                <a:srgbClr val="000000"/>
              </a:solidFill>
              <a:uFillTx/>
              <a:latin typeface="Poppins" pitchFamily="2"/>
              <a:ea typeface="Calibri"/>
              <a:cs typeface="Poppins" pitchFamily="2"/>
            </a:endParaRP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0" i="0" u="sng" strike="noStrike" kern="1200" cap="none" spc="0" baseline="0">
                <a:solidFill>
                  <a:srgbClr val="000000"/>
                </a:solidFill>
                <a:uFillTx/>
                <a:latin typeface="Poppins" pitchFamily="2"/>
                <a:ea typeface="MS Mincho"/>
                <a:cs typeface="Poppins" pitchFamily="2"/>
              </a:rPr>
              <a:t>Sous-question 3</a:t>
            </a:r>
            <a:r>
              <a:rPr lang="fr-BE" sz="1600" b="0" i="0" u="none" strike="noStrike" kern="1200" cap="none" spc="0" baseline="0">
                <a:solidFill>
                  <a:srgbClr val="000000"/>
                </a:solidFill>
                <a:uFillTx/>
                <a:latin typeface="Poppins" pitchFamily="2"/>
                <a:ea typeface="MS Mincho"/>
                <a:cs typeface="Poppins" pitchFamily="2"/>
              </a:rPr>
              <a:t> : </a:t>
            </a:r>
            <a:r>
              <a:rPr lang="fr-BE" sz="1600" b="1" i="1" u="none" strike="noStrike" kern="1200" cap="none" spc="0" baseline="0">
                <a:solidFill>
                  <a:srgbClr val="000000"/>
                </a:solidFill>
                <a:uFillTx/>
                <a:latin typeface="Poppins" pitchFamily="2"/>
                <a:ea typeface="MS Mincho"/>
                <a:cs typeface="Poppins" pitchFamily="2"/>
              </a:rPr>
              <a:t>Quelles sont les modifications de votre projet d’activités que vous comptez introduire </a:t>
            </a: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1" i="1" u="none" strike="noStrike" kern="0" cap="none" spc="0" baseline="0">
                <a:solidFill>
                  <a:srgbClr val="000000"/>
                </a:solidFill>
                <a:uFillTx/>
                <a:latin typeface="Poppins" pitchFamily="2"/>
                <a:ea typeface="MS Mincho"/>
                <a:cs typeface="Poppins" pitchFamily="2"/>
              </a:rPr>
              <a:t>  </a:t>
            </a:r>
            <a:r>
              <a:rPr lang="fr-BE" sz="1600" b="1" i="1" u="none" strike="noStrike" kern="1200" cap="none" spc="0" baseline="0">
                <a:solidFill>
                  <a:srgbClr val="000000"/>
                </a:solidFill>
                <a:uFillTx/>
                <a:latin typeface="Poppins" pitchFamily="2"/>
                <a:ea typeface="MS Mincho"/>
                <a:cs typeface="Poppins" pitchFamily="2"/>
              </a:rPr>
              <a:t>lors de votre éventuelle demande de renouvellement du lien contractuel concernant ces objectifs </a:t>
            </a:r>
          </a:p>
          <a:p>
            <a:pPr marL="4572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1" i="1" u="none" strike="noStrike" kern="0" cap="none" spc="0" baseline="0">
                <a:solidFill>
                  <a:srgbClr val="000000"/>
                </a:solidFill>
                <a:uFillTx/>
                <a:latin typeface="Poppins" pitchFamily="2"/>
                <a:ea typeface="MS Mincho"/>
                <a:cs typeface="Poppins" pitchFamily="2"/>
              </a:rPr>
              <a:t>  </a:t>
            </a:r>
            <a:r>
              <a:rPr lang="fr-BE" sz="1600" b="1" i="1" u="none" strike="noStrike" kern="1200" cap="none" spc="0" baseline="0">
                <a:solidFill>
                  <a:srgbClr val="000000"/>
                </a:solidFill>
                <a:uFillTx/>
                <a:latin typeface="Poppins" pitchFamily="2"/>
                <a:ea typeface="MS Mincho"/>
                <a:cs typeface="Poppins" pitchFamily="2"/>
              </a:rPr>
              <a:t>généraux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40">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53D4603A-C23B-DBC1-039F-40865AACE4D6}"/>
              </a:ext>
            </a:extLst>
          </p:cNvPr>
          <p:cNvSpPr txBox="1">
            <a:spLocks noGrp="1"/>
          </p:cNvSpPr>
          <p:nvPr>
            <p:ph type="body" idx="4294967295"/>
          </p:nvPr>
        </p:nvSpPr>
        <p:spPr>
          <a:xfrm>
            <a:off x="648199" y="1346828"/>
            <a:ext cx="10817434" cy="4828480"/>
          </a:xfrm>
        </p:spPr>
        <p:txBody>
          <a:bodyPr>
            <a:normAutofit/>
          </a:bodyPr>
          <a:lstStyle/>
          <a:p>
            <a:pPr marL="0" lvl="0" indent="0" algn="just">
              <a:lnSpc>
                <a:spcPct val="110000"/>
              </a:lnSpc>
              <a:spcBef>
                <a:spcPts val="0"/>
              </a:spcBef>
              <a:buNone/>
            </a:pPr>
            <a:r>
              <a:rPr lang="fr-BE" sz="2000" u="sng" dirty="0">
                <a:solidFill>
                  <a:srgbClr val="C00000"/>
                </a:solidFill>
                <a:latin typeface="Poppins" pitchFamily="2"/>
                <a:ea typeface="Roboto"/>
                <a:cs typeface="Poppins" pitchFamily="2"/>
              </a:rPr>
              <a:t>Rapport</a:t>
            </a:r>
            <a:r>
              <a:rPr lang="fr-BE" sz="2000" b="0" u="sng" dirty="0">
                <a:solidFill>
                  <a:srgbClr val="404040"/>
                </a:solidFill>
                <a:latin typeface="Poppins" pitchFamily="2"/>
                <a:ea typeface="Roboto"/>
                <a:cs typeface="Poppins" pitchFamily="2"/>
              </a:rPr>
              <a:t> des services du Gouvernement</a:t>
            </a:r>
            <a:r>
              <a:rPr lang="fr-BE" sz="2000" b="0" dirty="0">
                <a:solidFill>
                  <a:srgbClr val="404040"/>
                </a:solidFill>
                <a:latin typeface="Poppins" pitchFamily="2"/>
                <a:ea typeface="Roboto"/>
                <a:cs typeface="Poppins" pitchFamily="2"/>
              </a:rPr>
              <a:t> sur l’auto-évaluation de mi-parcours. Ce rapport portera sur la </a:t>
            </a:r>
            <a:r>
              <a:rPr lang="fr-BE" sz="2000" b="0" dirty="0">
                <a:solidFill>
                  <a:srgbClr val="C00000"/>
                </a:solidFill>
                <a:latin typeface="Poppins" pitchFamily="2"/>
                <a:ea typeface="Roboto"/>
                <a:cs typeface="Poppins" pitchFamily="2"/>
              </a:rPr>
              <a:t>qualité de l’auto-évaluation</a:t>
            </a:r>
            <a:r>
              <a:rPr lang="fr-BE" sz="2000" b="0" dirty="0">
                <a:solidFill>
                  <a:srgbClr val="404040"/>
                </a:solidFill>
                <a:latin typeface="Poppins" pitchFamily="2"/>
                <a:ea typeface="Roboto"/>
                <a:cs typeface="Poppins" pitchFamily="2"/>
              </a:rPr>
              <a:t> depuis la pertinence de la méthodologie déployée jusqu’aux enseignements tirés.</a:t>
            </a:r>
            <a:endParaRPr lang="fr-BE" sz="2000" b="0" strike="sngStrike" dirty="0">
              <a:solidFill>
                <a:srgbClr val="404040"/>
              </a:solidFill>
              <a:latin typeface="Poppins" pitchFamily="2"/>
              <a:ea typeface="Roboto"/>
              <a:cs typeface="Poppins" pitchFamily="2"/>
            </a:endParaRPr>
          </a:p>
          <a:p>
            <a:pPr marL="0" lvl="0" indent="0" algn="just">
              <a:lnSpc>
                <a:spcPct val="110000"/>
              </a:lnSpc>
              <a:spcBef>
                <a:spcPts val="0"/>
              </a:spcBef>
              <a:buNone/>
            </a:pPr>
            <a:endParaRPr lang="fr-BE" sz="2200" b="0" dirty="0">
              <a:solidFill>
                <a:srgbClr val="404040"/>
              </a:solidFill>
              <a:latin typeface="Poppins" pitchFamily="2"/>
              <a:ea typeface="Roboto"/>
              <a:cs typeface="Poppins" pitchFamily="2"/>
            </a:endParaRPr>
          </a:p>
          <a:p>
            <a:pPr marL="0" lvl="0" indent="0" algn="just">
              <a:lnSpc>
                <a:spcPct val="110000"/>
              </a:lnSpc>
              <a:spcBef>
                <a:spcPts val="0"/>
              </a:spcBef>
              <a:buNone/>
            </a:pPr>
            <a:r>
              <a:rPr lang="fr-BE" sz="2000" b="0" dirty="0">
                <a:solidFill>
                  <a:srgbClr val="404040"/>
                </a:solidFill>
                <a:latin typeface="Poppins" pitchFamily="2"/>
                <a:ea typeface="Roboto"/>
                <a:cs typeface="Poppins" pitchFamily="2"/>
              </a:rPr>
              <a:t>Parmi les </a:t>
            </a:r>
            <a:r>
              <a:rPr lang="fr-BE" sz="2000" b="0" dirty="0">
                <a:solidFill>
                  <a:srgbClr val="C00000"/>
                </a:solidFill>
                <a:latin typeface="Poppins" pitchFamily="2"/>
                <a:ea typeface="Roboto"/>
                <a:cs typeface="Poppins" pitchFamily="2"/>
              </a:rPr>
              <a:t>critères </a:t>
            </a:r>
            <a:r>
              <a:rPr lang="fr-BE" sz="2000" b="0" dirty="0">
                <a:solidFill>
                  <a:srgbClr val="404040"/>
                </a:solidFill>
                <a:latin typeface="Poppins" pitchFamily="2"/>
                <a:ea typeface="Roboto"/>
                <a:cs typeface="Poppins" pitchFamily="2"/>
              </a:rPr>
              <a:t>utilisés :</a:t>
            </a:r>
            <a:endParaRPr lang="fr-BE" sz="2000" b="0" dirty="0">
              <a:solidFill>
                <a:srgbClr val="898989"/>
              </a:solidFill>
              <a:latin typeface="Poppins" pitchFamily="2"/>
              <a:ea typeface="Roboto"/>
              <a:cs typeface="Poppins" pitchFamily="2"/>
            </a:endParaRPr>
          </a:p>
          <a:p>
            <a:pPr marL="0" lvl="0" indent="0" algn="just">
              <a:lnSpc>
                <a:spcPct val="110000"/>
              </a:lnSpc>
              <a:spcBef>
                <a:spcPts val="0"/>
              </a:spcBef>
              <a:buNone/>
            </a:pPr>
            <a:r>
              <a:rPr lang="fr-BE" sz="1600" b="0" dirty="0">
                <a:solidFill>
                  <a:srgbClr val="C9282D"/>
                </a:solidFill>
                <a:latin typeface="Poppins" pitchFamily="2"/>
                <a:ea typeface="Roboto"/>
                <a:cs typeface="Poppins" pitchFamily="2"/>
              </a:rPr>
              <a:t>-</a:t>
            </a:r>
            <a:r>
              <a:rPr lang="fr-BE" sz="1700" b="0" dirty="0">
                <a:solidFill>
                  <a:srgbClr val="404040"/>
                </a:solidFill>
                <a:latin typeface="Poppins" pitchFamily="2"/>
                <a:ea typeface="Roboto"/>
                <a:cs typeface="Poppins" pitchFamily="2"/>
              </a:rPr>
              <a:t>La dimension </a:t>
            </a:r>
            <a:r>
              <a:rPr lang="fr-BE" sz="1700" b="0" dirty="0">
                <a:solidFill>
                  <a:srgbClr val="C00000"/>
                </a:solidFill>
                <a:latin typeface="Poppins" pitchFamily="2"/>
                <a:ea typeface="Roboto"/>
                <a:cs typeface="Poppins" pitchFamily="2"/>
              </a:rPr>
              <a:t>participative</a:t>
            </a:r>
            <a:r>
              <a:rPr lang="fr-BE" sz="1700" b="0" dirty="0">
                <a:solidFill>
                  <a:srgbClr val="404040"/>
                </a:solidFill>
                <a:latin typeface="Poppins" pitchFamily="2"/>
                <a:ea typeface="Roboto"/>
                <a:cs typeface="Poppins" pitchFamily="2"/>
              </a:rPr>
              <a:t> de l’auto-évaluation (allant du degré ‘0’ du type « </a:t>
            </a:r>
            <a:r>
              <a:rPr lang="fr-BE" sz="1700" b="0" i="1" dirty="0">
                <a:solidFill>
                  <a:srgbClr val="404040"/>
                </a:solidFill>
                <a:latin typeface="Poppins" pitchFamily="2"/>
                <a:ea typeface="Roboto"/>
                <a:cs typeface="Poppins" pitchFamily="2"/>
              </a:rPr>
              <a:t>L’institution ne </a:t>
            </a:r>
          </a:p>
          <a:p>
            <a:pPr marL="0" lvl="0" indent="0" algn="just">
              <a:lnSpc>
                <a:spcPct val="110000"/>
              </a:lnSpc>
              <a:spcBef>
                <a:spcPts val="0"/>
              </a:spcBef>
              <a:buNone/>
            </a:pPr>
            <a:r>
              <a:rPr lang="fr-BE" sz="1700" b="0" i="1" dirty="0">
                <a:solidFill>
                  <a:srgbClr val="404040"/>
                </a:solidFill>
                <a:latin typeface="Poppins" pitchFamily="2"/>
                <a:ea typeface="Roboto"/>
                <a:cs typeface="Poppins" pitchFamily="2"/>
              </a:rPr>
              <a:t>  ne s’empare pas de l’auto-évaluation et la fait faire par un tiers</a:t>
            </a:r>
            <a:r>
              <a:rPr lang="fr-BE" sz="1700" b="0" dirty="0">
                <a:solidFill>
                  <a:srgbClr val="404040"/>
                </a:solidFill>
                <a:latin typeface="Poppins" pitchFamily="2"/>
                <a:ea typeface="Roboto"/>
                <a:cs typeface="Poppins" pitchFamily="2"/>
              </a:rPr>
              <a:t> » ou « </a:t>
            </a:r>
            <a:r>
              <a:rPr lang="fr-BE" sz="1700" b="0" i="1" dirty="0">
                <a:solidFill>
                  <a:srgbClr val="404040"/>
                </a:solidFill>
                <a:latin typeface="Poppins" pitchFamily="2"/>
                <a:ea typeface="Roboto"/>
                <a:cs typeface="Poppins" pitchFamily="2"/>
              </a:rPr>
              <a:t>La direction de l’Institution </a:t>
            </a:r>
          </a:p>
          <a:p>
            <a:pPr marL="0" lvl="0" indent="0" algn="just">
              <a:lnSpc>
                <a:spcPct val="110000"/>
              </a:lnSpc>
              <a:spcBef>
                <a:spcPts val="0"/>
              </a:spcBef>
              <a:buNone/>
            </a:pPr>
            <a:r>
              <a:rPr lang="fr-BE" sz="1700" b="0" i="1" dirty="0">
                <a:solidFill>
                  <a:srgbClr val="404040"/>
                </a:solidFill>
                <a:latin typeface="Poppins" pitchFamily="2"/>
                <a:ea typeface="Roboto"/>
                <a:cs typeface="Poppins" pitchFamily="2"/>
              </a:rPr>
              <a:t>  a fait l’auto-évaluation seule dans son bureau </a:t>
            </a:r>
            <a:r>
              <a:rPr lang="fr-BE" sz="1700" b="0" dirty="0">
                <a:solidFill>
                  <a:srgbClr val="404040"/>
                </a:solidFill>
                <a:latin typeface="Poppins" pitchFamily="2"/>
                <a:ea typeface="Roboto"/>
                <a:cs typeface="Poppins" pitchFamily="2"/>
              </a:rPr>
              <a:t>» au degré de participation maximale du type </a:t>
            </a:r>
          </a:p>
          <a:p>
            <a:pPr marL="0" lvl="0" indent="0" algn="just">
              <a:lnSpc>
                <a:spcPct val="110000"/>
              </a:lnSpc>
              <a:spcBef>
                <a:spcPts val="0"/>
              </a:spcBef>
              <a:buNone/>
            </a:pPr>
            <a:r>
              <a:rPr lang="fr-BE" sz="1700" b="0" dirty="0">
                <a:solidFill>
                  <a:srgbClr val="404040"/>
                </a:solidFill>
                <a:latin typeface="Poppins" pitchFamily="2"/>
                <a:ea typeface="Roboto"/>
                <a:cs typeface="Poppins" pitchFamily="2"/>
              </a:rPr>
              <a:t>  « </a:t>
            </a:r>
            <a:r>
              <a:rPr lang="fr-BE" sz="1700" b="0" i="1" dirty="0">
                <a:solidFill>
                  <a:srgbClr val="404040"/>
                </a:solidFill>
                <a:latin typeface="Poppins" pitchFamily="2"/>
                <a:ea typeface="Roboto"/>
                <a:cs typeface="Poppins" pitchFamily="2"/>
              </a:rPr>
              <a:t>toutes les parties prenantes sont impliquées dans l’auto-évaluation</a:t>
            </a:r>
            <a:r>
              <a:rPr lang="fr-BE" sz="1700" b="0" dirty="0">
                <a:solidFill>
                  <a:srgbClr val="404040"/>
                </a:solidFill>
                <a:latin typeface="Poppins" pitchFamily="2"/>
                <a:ea typeface="Roboto"/>
                <a:cs typeface="Poppins" pitchFamily="2"/>
              </a:rPr>
              <a:t> » (équipes internes, CA et </a:t>
            </a:r>
          </a:p>
          <a:p>
            <a:pPr marL="0" lvl="0" indent="0" algn="just">
              <a:lnSpc>
                <a:spcPct val="110000"/>
              </a:lnSpc>
              <a:spcBef>
                <a:spcPts val="0"/>
              </a:spcBef>
              <a:buNone/>
            </a:pPr>
            <a:r>
              <a:rPr lang="fr-BE" sz="1700" b="0" dirty="0">
                <a:solidFill>
                  <a:srgbClr val="404040"/>
                </a:solidFill>
                <a:latin typeface="Poppins" pitchFamily="2"/>
                <a:ea typeface="Roboto"/>
                <a:cs typeface="Poppins" pitchFamily="2"/>
              </a:rPr>
              <a:t>  AG, artistes, publics, populations, prestataires de service…).</a:t>
            </a:r>
            <a:endParaRPr lang="fr-BE" sz="1700" b="0" dirty="0">
              <a:solidFill>
                <a:srgbClr val="898989"/>
              </a:solidFill>
              <a:latin typeface="Poppins" pitchFamily="2"/>
              <a:ea typeface="Roboto"/>
              <a:cs typeface="Poppins" pitchFamily="2"/>
            </a:endParaRPr>
          </a:p>
          <a:p>
            <a:pPr marL="0" lvl="0" indent="0" algn="just">
              <a:lnSpc>
                <a:spcPct val="110000"/>
              </a:lnSpc>
              <a:spcBef>
                <a:spcPts val="0"/>
              </a:spcBef>
              <a:buNone/>
            </a:pPr>
            <a:r>
              <a:rPr lang="fr-BE" sz="1700" b="0" dirty="0">
                <a:solidFill>
                  <a:srgbClr val="C9282D"/>
                </a:solidFill>
                <a:latin typeface="Poppins" pitchFamily="2"/>
                <a:ea typeface="Roboto"/>
                <a:cs typeface="Poppins" pitchFamily="2"/>
              </a:rPr>
              <a:t>-</a:t>
            </a:r>
            <a:r>
              <a:rPr lang="fr-BE" sz="1700" b="0" dirty="0">
                <a:solidFill>
                  <a:srgbClr val="404040"/>
                </a:solidFill>
                <a:latin typeface="Poppins" pitchFamily="2"/>
                <a:ea typeface="Roboto"/>
                <a:cs typeface="Poppins" pitchFamily="2"/>
              </a:rPr>
              <a:t>La qualité de </a:t>
            </a:r>
            <a:r>
              <a:rPr lang="fr-BE" sz="1700" b="0" dirty="0">
                <a:solidFill>
                  <a:srgbClr val="C00000"/>
                </a:solidFill>
                <a:latin typeface="Poppins" pitchFamily="2"/>
                <a:ea typeface="Roboto"/>
                <a:cs typeface="Poppins" pitchFamily="2"/>
              </a:rPr>
              <a:t>l’articulation</a:t>
            </a:r>
            <a:r>
              <a:rPr lang="fr-BE" sz="1700" b="0" dirty="0">
                <a:solidFill>
                  <a:srgbClr val="404040"/>
                </a:solidFill>
                <a:latin typeface="Poppins" pitchFamily="2"/>
                <a:ea typeface="Roboto"/>
                <a:cs typeface="Poppins" pitchFamily="2"/>
              </a:rPr>
              <a:t> : </a:t>
            </a:r>
            <a:r>
              <a:rPr lang="fr-BE" sz="1700" dirty="0">
                <a:solidFill>
                  <a:srgbClr val="404040"/>
                </a:solidFill>
                <a:latin typeface="Poppins" pitchFamily="2"/>
                <a:ea typeface="Roboto"/>
                <a:cs typeface="Poppins" pitchFamily="2"/>
              </a:rPr>
              <a:t>activités</a:t>
            </a:r>
            <a:r>
              <a:rPr lang="fr-BE" sz="1700" b="0" dirty="0">
                <a:solidFill>
                  <a:srgbClr val="404040"/>
                </a:solidFill>
                <a:latin typeface="Poppins" pitchFamily="2"/>
                <a:ea typeface="Roboto"/>
                <a:cs typeface="Poppins" pitchFamily="2"/>
              </a:rPr>
              <a:t> – </a:t>
            </a:r>
            <a:r>
              <a:rPr lang="fr-BE" sz="1700" dirty="0">
                <a:solidFill>
                  <a:srgbClr val="404040"/>
                </a:solidFill>
                <a:latin typeface="Poppins" pitchFamily="2"/>
                <a:ea typeface="Roboto"/>
                <a:cs typeface="Poppins" pitchFamily="2"/>
              </a:rPr>
              <a:t>objectifs</a:t>
            </a:r>
            <a:r>
              <a:rPr lang="fr-BE" sz="1700" b="0" dirty="0">
                <a:solidFill>
                  <a:srgbClr val="404040"/>
                </a:solidFill>
                <a:latin typeface="Poppins" pitchFamily="2"/>
                <a:ea typeface="Roboto"/>
                <a:cs typeface="Poppins" pitchFamily="2"/>
              </a:rPr>
              <a:t> spécifiques / opérationnels – </a:t>
            </a:r>
            <a:r>
              <a:rPr lang="fr-BE" sz="1700" dirty="0">
                <a:solidFill>
                  <a:srgbClr val="404040"/>
                </a:solidFill>
                <a:latin typeface="Poppins" pitchFamily="2"/>
                <a:ea typeface="Roboto"/>
                <a:cs typeface="Poppins" pitchFamily="2"/>
              </a:rPr>
              <a:t>objectifs</a:t>
            </a:r>
            <a:r>
              <a:rPr lang="fr-BE" sz="1700" b="0" dirty="0">
                <a:solidFill>
                  <a:srgbClr val="404040"/>
                </a:solidFill>
                <a:latin typeface="Poppins" pitchFamily="2"/>
                <a:ea typeface="Roboto"/>
                <a:cs typeface="Poppins" pitchFamily="2"/>
              </a:rPr>
              <a:t> généraux (et donc la qualité des indicateurs) - </a:t>
            </a:r>
            <a:r>
              <a:rPr lang="fr-BE" sz="1700" dirty="0">
                <a:solidFill>
                  <a:srgbClr val="404040"/>
                </a:solidFill>
                <a:latin typeface="Poppins" pitchFamily="2"/>
                <a:ea typeface="Roboto"/>
                <a:cs typeface="Poppins" pitchFamily="2"/>
              </a:rPr>
              <a:t>résultats</a:t>
            </a:r>
            <a:endParaRPr lang="fr-BE" sz="1700" dirty="0">
              <a:solidFill>
                <a:srgbClr val="898989"/>
              </a:solidFill>
              <a:latin typeface="Poppins" pitchFamily="2"/>
              <a:ea typeface="Roboto"/>
              <a:cs typeface="Poppins" pitchFamily="2"/>
            </a:endParaRPr>
          </a:p>
          <a:p>
            <a:pPr marL="0" lvl="0" indent="0" algn="just">
              <a:lnSpc>
                <a:spcPct val="110000"/>
              </a:lnSpc>
              <a:spcBef>
                <a:spcPts val="0"/>
              </a:spcBef>
              <a:buNone/>
            </a:pPr>
            <a:r>
              <a:rPr lang="fr-BE" sz="1700" b="0" dirty="0">
                <a:solidFill>
                  <a:srgbClr val="C9282D"/>
                </a:solidFill>
                <a:latin typeface="Poppins" pitchFamily="2"/>
                <a:ea typeface="Roboto"/>
                <a:cs typeface="Poppins" pitchFamily="2"/>
              </a:rPr>
              <a:t>-</a:t>
            </a:r>
            <a:r>
              <a:rPr lang="fr-BE" sz="1700" b="0" dirty="0">
                <a:solidFill>
                  <a:srgbClr val="404040"/>
                </a:solidFill>
                <a:latin typeface="Poppins" pitchFamily="2"/>
                <a:ea typeface="Roboto"/>
                <a:cs typeface="Poppins" pitchFamily="2"/>
              </a:rPr>
              <a:t>Les potentialités de </a:t>
            </a:r>
            <a:r>
              <a:rPr lang="fr-BE" sz="1700" b="0" dirty="0">
                <a:solidFill>
                  <a:srgbClr val="C00000"/>
                </a:solidFill>
                <a:latin typeface="Poppins" pitchFamily="2"/>
                <a:ea typeface="Roboto"/>
                <a:cs typeface="Poppins" pitchFamily="2"/>
              </a:rPr>
              <a:t>transformation</a:t>
            </a:r>
            <a:r>
              <a:rPr lang="fr-BE" sz="1700" b="0" dirty="0">
                <a:solidFill>
                  <a:srgbClr val="404040"/>
                </a:solidFill>
                <a:latin typeface="Poppins" pitchFamily="2"/>
                <a:ea typeface="Roboto"/>
                <a:cs typeface="Poppins" pitchFamily="2"/>
              </a:rPr>
              <a:t> – le degré « 0 » étant « </a:t>
            </a:r>
            <a:r>
              <a:rPr lang="fr-BE" sz="1700" b="0" i="1" dirty="0">
                <a:solidFill>
                  <a:srgbClr val="404040"/>
                </a:solidFill>
                <a:latin typeface="Poppins" pitchFamily="2"/>
                <a:ea typeface="Roboto"/>
                <a:cs typeface="Poppins" pitchFamily="2"/>
              </a:rPr>
              <a:t>L’institution est a priori parfaite et </a:t>
            </a:r>
          </a:p>
          <a:p>
            <a:pPr marL="0" lvl="0" indent="0" algn="just">
              <a:lnSpc>
                <a:spcPct val="110000"/>
              </a:lnSpc>
              <a:spcBef>
                <a:spcPts val="0"/>
              </a:spcBef>
              <a:buNone/>
            </a:pPr>
            <a:r>
              <a:rPr lang="fr-BE" sz="1700" b="0" i="1" dirty="0">
                <a:solidFill>
                  <a:srgbClr val="404040"/>
                </a:solidFill>
                <a:latin typeface="Poppins" pitchFamily="2"/>
                <a:ea typeface="Roboto"/>
                <a:cs typeface="Poppins" pitchFamily="2"/>
              </a:rPr>
              <a:t>  l’auto-évaluation ne peut dès lors déboucher que sur une autocongratulation et la stricte </a:t>
            </a:r>
          </a:p>
          <a:p>
            <a:pPr marL="0" lvl="0" indent="0" algn="just">
              <a:lnSpc>
                <a:spcPct val="110000"/>
              </a:lnSpc>
              <a:spcBef>
                <a:spcPts val="0"/>
              </a:spcBef>
              <a:buNone/>
            </a:pPr>
            <a:r>
              <a:rPr lang="fr-BE" sz="1700" b="0" i="1" dirty="0">
                <a:solidFill>
                  <a:srgbClr val="404040"/>
                </a:solidFill>
                <a:latin typeface="Poppins" pitchFamily="2"/>
                <a:ea typeface="Roboto"/>
                <a:cs typeface="Poppins" pitchFamily="2"/>
              </a:rPr>
              <a:t>  réitération de l’existant </a:t>
            </a:r>
            <a:r>
              <a:rPr lang="fr-BE" sz="1700" b="0" dirty="0">
                <a:solidFill>
                  <a:srgbClr val="404040"/>
                </a:solidFill>
                <a:latin typeface="Poppins" pitchFamily="2"/>
                <a:ea typeface="Roboto"/>
                <a:cs typeface="Poppins" pitchFamily="2"/>
              </a:rPr>
              <a:t>».</a:t>
            </a:r>
            <a:endParaRPr lang="fr-BE" sz="1700" b="0" dirty="0">
              <a:solidFill>
                <a:srgbClr val="898989"/>
              </a:solidFill>
              <a:latin typeface="Poppins" pitchFamily="2"/>
              <a:ea typeface="Roboto"/>
              <a:cs typeface="Poppins" pitchFamily="2"/>
            </a:endParaRPr>
          </a:p>
          <a:p>
            <a:pPr marL="0" lvl="0" indent="0">
              <a:buNone/>
            </a:pPr>
            <a:endParaRPr lang="en-US" sz="2400" b="0" dirty="0">
              <a:solidFill>
                <a:srgbClr val="898989"/>
              </a:solidFill>
              <a:latin typeface="Roboto" pitchFamily="2"/>
              <a:ea typeface="Roboto" pitchFamily="2"/>
            </a:endParaRPr>
          </a:p>
        </p:txBody>
      </p:sp>
      <p:sp>
        <p:nvSpPr>
          <p:cNvPr id="3" name="TextBox 5">
            <a:extLst>
              <a:ext uri="{FF2B5EF4-FFF2-40B4-BE49-F238E27FC236}">
                <a16:creationId xmlns:a16="http://schemas.microsoft.com/office/drawing/2014/main" id="{69B01C59-CEC4-E0AA-F870-24711DB56BB8}"/>
              </a:ext>
            </a:extLst>
          </p:cNvPr>
          <p:cNvSpPr txBox="1"/>
          <p:nvPr/>
        </p:nvSpPr>
        <p:spPr>
          <a:xfrm>
            <a:off x="648199" y="681676"/>
            <a:ext cx="3349867"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III – février 2027</a:t>
            </a:r>
          </a:p>
        </p:txBody>
      </p:sp>
      <p:sp>
        <p:nvSpPr>
          <p:cNvPr id="4" name="TextBox 7">
            <a:extLst>
              <a:ext uri="{FF2B5EF4-FFF2-40B4-BE49-F238E27FC236}">
                <a16:creationId xmlns:a16="http://schemas.microsoft.com/office/drawing/2014/main" id="{60072529-E291-122B-D784-B21976E71E28}"/>
              </a:ext>
            </a:extLst>
          </p:cNvPr>
          <p:cNvSpPr txBox="1"/>
          <p:nvPr/>
        </p:nvSpPr>
        <p:spPr>
          <a:xfrm>
            <a:off x="3998067" y="682681"/>
            <a:ext cx="4931926"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Rapport des Services du Gouvernement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41">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7753E237-3812-C6D7-2222-3D7969A8B712}"/>
              </a:ext>
            </a:extLst>
          </p:cNvPr>
          <p:cNvSpPr txBox="1">
            <a:spLocks noGrp="1"/>
          </p:cNvSpPr>
          <p:nvPr>
            <p:ph type="body" idx="4294967295"/>
          </p:nvPr>
        </p:nvSpPr>
        <p:spPr>
          <a:xfrm>
            <a:off x="648199" y="1714582"/>
            <a:ext cx="11136724" cy="4090476"/>
          </a:xfrm>
        </p:spPr>
        <p:txBody>
          <a:bodyPr/>
          <a:lstStyle/>
          <a:p>
            <a:pPr marL="0" lvl="0" indent="0" algn="just">
              <a:spcBef>
                <a:spcPts val="0"/>
              </a:spcBef>
              <a:buNone/>
            </a:pPr>
            <a:r>
              <a:rPr lang="fr-BE" sz="2200" b="0">
                <a:solidFill>
                  <a:srgbClr val="404040"/>
                </a:solidFill>
                <a:latin typeface="Poppins" pitchFamily="2"/>
                <a:ea typeface="Roboto"/>
                <a:cs typeface="Poppins" pitchFamily="2"/>
              </a:rPr>
              <a:t>Rapport d’activités 2026 ou 2026-2027. Les documents à remettre en 2027 sont :</a:t>
            </a:r>
            <a:endParaRPr lang="fr-BE" sz="2200" b="0">
              <a:solidFill>
                <a:srgbClr val="898989"/>
              </a:solidFill>
              <a:latin typeface="Poppins" pitchFamily="2"/>
              <a:ea typeface="Roboto"/>
              <a:cs typeface="Poppins" pitchFamily="2"/>
            </a:endParaRPr>
          </a:p>
          <a:p>
            <a:pPr marL="0" lvl="0" indent="0" algn="just">
              <a:spcBef>
                <a:spcPts val="0"/>
              </a:spcBef>
              <a:buNone/>
            </a:pPr>
            <a:r>
              <a:rPr lang="fr-BE" sz="1800" b="0">
                <a:solidFill>
                  <a:srgbClr val="C9282D"/>
                </a:solidFill>
                <a:latin typeface="Poppins" pitchFamily="2"/>
                <a:ea typeface="Roboto"/>
                <a:cs typeface="Poppins" pitchFamily="2"/>
              </a:rPr>
              <a:t>  </a:t>
            </a:r>
            <a:r>
              <a:rPr lang="fr-BE" sz="2000" b="0">
                <a:solidFill>
                  <a:srgbClr val="C9282D"/>
                </a:solidFill>
                <a:latin typeface="Poppins" pitchFamily="2"/>
                <a:ea typeface="Roboto"/>
                <a:cs typeface="Poppins" pitchFamily="2"/>
              </a:rPr>
              <a:t>-</a:t>
            </a:r>
            <a:r>
              <a:rPr lang="fr-BE" sz="2000" b="0">
                <a:solidFill>
                  <a:srgbClr val="404040"/>
                </a:solidFill>
                <a:latin typeface="Poppins" pitchFamily="2"/>
                <a:ea typeface="Roboto"/>
                <a:cs typeface="Poppins" pitchFamily="2"/>
              </a:rPr>
              <a:t>Les documents comptables : les comptes et bilan de l’exercice n-1.</a:t>
            </a:r>
            <a:endParaRPr lang="fr-BE" sz="2000" b="0">
              <a:solidFill>
                <a:srgbClr val="898989"/>
              </a:solidFill>
              <a:latin typeface="Poppins" pitchFamily="2"/>
              <a:ea typeface="Roboto"/>
              <a:cs typeface="Poppins" pitchFamily="2"/>
            </a:endParaRPr>
          </a:p>
          <a:p>
            <a:pPr marL="0" lvl="0" indent="0" algn="just">
              <a:spcBef>
                <a:spcPts val="0"/>
              </a:spcBef>
              <a:buNone/>
            </a:pPr>
            <a:r>
              <a:rPr lang="fr-BE" sz="2000" b="0">
                <a:solidFill>
                  <a:srgbClr val="C9282D"/>
                </a:solidFill>
                <a:latin typeface="Poppins" pitchFamily="2"/>
                <a:ea typeface="Roboto"/>
                <a:cs typeface="Poppins" pitchFamily="2"/>
              </a:rPr>
              <a:t>  -</a:t>
            </a:r>
            <a:r>
              <a:rPr lang="fr-BE" sz="2000" b="0">
                <a:solidFill>
                  <a:srgbClr val="404040"/>
                </a:solidFill>
                <a:latin typeface="Poppins" pitchFamily="2"/>
                <a:ea typeface="Roboto"/>
                <a:cs typeface="Poppins" pitchFamily="2"/>
              </a:rPr>
              <a:t>Pour les musiques : la note de présentation des comptes et des activités.</a:t>
            </a:r>
            <a:endParaRPr lang="fr-BE" sz="2000" b="0">
              <a:solidFill>
                <a:srgbClr val="898989"/>
              </a:solidFill>
              <a:latin typeface="Poppins" pitchFamily="2"/>
              <a:ea typeface="Roboto"/>
              <a:cs typeface="Poppins" pitchFamily="2"/>
            </a:endParaRPr>
          </a:p>
          <a:p>
            <a:pPr marL="0" lvl="0" indent="0" algn="just">
              <a:spcBef>
                <a:spcPts val="0"/>
              </a:spcBef>
              <a:buNone/>
            </a:pPr>
            <a:r>
              <a:rPr lang="fr-BE" sz="2000" b="0">
                <a:solidFill>
                  <a:srgbClr val="C9282D"/>
                </a:solidFill>
                <a:latin typeface="Poppins" pitchFamily="2"/>
                <a:ea typeface="Roboto"/>
                <a:cs typeface="Poppins" pitchFamily="2"/>
              </a:rPr>
              <a:t>  -</a:t>
            </a:r>
            <a:r>
              <a:rPr lang="fr-BE" sz="2000" b="0">
                <a:solidFill>
                  <a:srgbClr val="404040"/>
                </a:solidFill>
                <a:latin typeface="Poppins" pitchFamily="2"/>
                <a:ea typeface="Roboto"/>
                <a:cs typeface="Poppins" pitchFamily="2"/>
              </a:rPr>
              <a:t>Pour les arts vivants : la note de présentation des comptes et les tableurs Excel </a:t>
            </a:r>
          </a:p>
          <a:p>
            <a:pPr marL="0" lvl="0" indent="0" algn="just">
              <a:spcBef>
                <a:spcPts val="0"/>
              </a:spcBef>
              <a:buNone/>
            </a:pPr>
            <a:r>
              <a:rPr lang="fr-BE" sz="2000" b="0">
                <a:solidFill>
                  <a:srgbClr val="404040"/>
                </a:solidFill>
                <a:latin typeface="Poppins" pitchFamily="2"/>
                <a:ea typeface="Roboto"/>
                <a:cs typeface="Poppins" pitchFamily="2"/>
              </a:rPr>
              <a:t>    ‘Emplois’ et ‘Activités’.</a:t>
            </a:r>
            <a:endParaRPr lang="fr-BE" sz="2000" b="0">
              <a:solidFill>
                <a:srgbClr val="898989"/>
              </a:solidFill>
              <a:latin typeface="Poppins" pitchFamily="2"/>
              <a:ea typeface="Roboto"/>
              <a:cs typeface="Poppins" pitchFamily="2"/>
            </a:endParaRPr>
          </a:p>
          <a:p>
            <a:pPr marL="0" lvl="0" indent="0" algn="just">
              <a:spcBef>
                <a:spcPts val="0"/>
              </a:spcBef>
              <a:buNone/>
            </a:pPr>
            <a:endParaRPr lang="fr-BE" sz="1800" b="0">
              <a:solidFill>
                <a:srgbClr val="404040"/>
              </a:solidFill>
              <a:latin typeface="Poppins" pitchFamily="2"/>
              <a:ea typeface="Roboto"/>
              <a:cs typeface="Poppins" pitchFamily="2"/>
            </a:endParaRPr>
          </a:p>
          <a:p>
            <a:pPr marL="0" lvl="0" indent="0" algn="just">
              <a:spcBef>
                <a:spcPts val="0"/>
              </a:spcBef>
              <a:buNone/>
            </a:pPr>
            <a:r>
              <a:rPr lang="fr-BE" sz="2200" b="0">
                <a:solidFill>
                  <a:srgbClr val="C00000"/>
                </a:solidFill>
                <a:latin typeface="Poppins" pitchFamily="2"/>
                <a:ea typeface="Roboto"/>
                <a:cs typeface="Poppins" pitchFamily="2"/>
              </a:rPr>
              <a:t>Si le processus ‘phase III’ se conclut par une évaluation à mi-parcours </a:t>
            </a:r>
          </a:p>
          <a:p>
            <a:pPr marL="0" lvl="0" indent="0" algn="just">
              <a:spcBef>
                <a:spcPts val="0"/>
              </a:spcBef>
              <a:buNone/>
            </a:pPr>
            <a:r>
              <a:rPr lang="fr-BE" sz="2200" b="0">
                <a:solidFill>
                  <a:srgbClr val="C00000"/>
                </a:solidFill>
                <a:latin typeface="Poppins" pitchFamily="2"/>
                <a:ea typeface="Roboto"/>
                <a:cs typeface="Poppins" pitchFamily="2"/>
              </a:rPr>
              <a:t>  positive</a:t>
            </a:r>
            <a:r>
              <a:rPr lang="fr-BE" sz="2200" b="0">
                <a:solidFill>
                  <a:srgbClr val="404040"/>
                </a:solidFill>
                <a:latin typeface="Poppins" pitchFamily="2"/>
                <a:ea typeface="Roboto"/>
                <a:cs typeface="Poppins" pitchFamily="2"/>
              </a:rPr>
              <a:t>, </a:t>
            </a:r>
            <a:r>
              <a:rPr lang="fr-BE" sz="2000" b="0">
                <a:solidFill>
                  <a:srgbClr val="404040"/>
                </a:solidFill>
                <a:latin typeface="Poppins" pitchFamily="2"/>
                <a:ea typeface="Roboto"/>
                <a:cs typeface="Poppins" pitchFamily="2"/>
              </a:rPr>
              <a:t>l’opérateur ne remettra en 2027 que ses éléments financiers </a:t>
            </a:r>
          </a:p>
          <a:p>
            <a:pPr marL="0" lvl="0" indent="0" algn="just">
              <a:spcBef>
                <a:spcPts val="0"/>
              </a:spcBef>
              <a:buNone/>
            </a:pPr>
            <a:r>
              <a:rPr lang="fr-BE" sz="2000" b="0">
                <a:solidFill>
                  <a:srgbClr val="404040"/>
                </a:solidFill>
                <a:latin typeface="Poppins" pitchFamily="2"/>
                <a:ea typeface="Roboto"/>
                <a:cs typeface="Poppins" pitchFamily="2"/>
              </a:rPr>
              <a:t>  (comptes et bilan de l’année n-1 + note de présentation des comptes).</a:t>
            </a:r>
          </a:p>
          <a:p>
            <a:pPr marL="0" lvl="0" indent="0" algn="just">
              <a:spcBef>
                <a:spcPts val="0"/>
              </a:spcBef>
              <a:buNone/>
            </a:pPr>
            <a:r>
              <a:rPr lang="fr-BE" sz="2000" b="0">
                <a:solidFill>
                  <a:srgbClr val="404040"/>
                </a:solidFill>
                <a:latin typeface="Poppins" pitchFamily="2"/>
                <a:ea typeface="Roboto"/>
                <a:cs typeface="Poppins" pitchFamily="2"/>
              </a:rPr>
              <a:t>  Si le processus ‘phase III’ se conclut par une évaluation négative, l’opérateur </a:t>
            </a:r>
          </a:p>
          <a:p>
            <a:pPr marL="0" lvl="0" indent="0" algn="just">
              <a:spcBef>
                <a:spcPts val="0"/>
              </a:spcBef>
              <a:buNone/>
            </a:pPr>
            <a:r>
              <a:rPr lang="fr-BE" sz="2000" b="0">
                <a:solidFill>
                  <a:srgbClr val="404040"/>
                </a:solidFill>
                <a:latin typeface="Poppins" pitchFamily="2"/>
                <a:ea typeface="Roboto"/>
                <a:cs typeface="Poppins" pitchFamily="2"/>
              </a:rPr>
              <a:t>  remettra en 2027 les documents actualisés similaires à ceux sollicités en </a:t>
            </a:r>
          </a:p>
          <a:p>
            <a:pPr marL="0" lvl="0" indent="0" algn="just">
              <a:spcBef>
                <a:spcPts val="0"/>
              </a:spcBef>
              <a:buNone/>
            </a:pPr>
            <a:r>
              <a:rPr lang="fr-BE" sz="2000" b="0">
                <a:solidFill>
                  <a:srgbClr val="404040"/>
                </a:solidFill>
                <a:latin typeface="Poppins" pitchFamily="2"/>
                <a:ea typeface="Roboto"/>
                <a:cs typeface="Poppins" pitchFamily="2"/>
              </a:rPr>
              <a:t>  2026.</a:t>
            </a:r>
            <a:endParaRPr lang="fr-BE" sz="2000" b="0">
              <a:solidFill>
                <a:srgbClr val="898989"/>
              </a:solidFill>
              <a:latin typeface="Poppins" pitchFamily="2"/>
              <a:ea typeface="Roboto"/>
              <a:cs typeface="Poppins" pitchFamily="2"/>
            </a:endParaRPr>
          </a:p>
          <a:p>
            <a:pPr marL="0" lvl="0" indent="0">
              <a:lnSpc>
                <a:spcPct val="80000"/>
              </a:lnSpc>
              <a:buNone/>
            </a:pPr>
            <a:endParaRPr lang="en-US" sz="2200" b="0">
              <a:solidFill>
                <a:srgbClr val="898989"/>
              </a:solidFill>
              <a:latin typeface="Roboto" pitchFamily="2"/>
              <a:ea typeface="Roboto" pitchFamily="2"/>
            </a:endParaRPr>
          </a:p>
        </p:txBody>
      </p:sp>
      <p:sp>
        <p:nvSpPr>
          <p:cNvPr id="3" name="TextBox 5">
            <a:extLst>
              <a:ext uri="{FF2B5EF4-FFF2-40B4-BE49-F238E27FC236}">
                <a16:creationId xmlns:a16="http://schemas.microsoft.com/office/drawing/2014/main" id="{7857CCD9-EDB2-C15C-6369-94E5E5638AAF}"/>
              </a:ext>
            </a:extLst>
          </p:cNvPr>
          <p:cNvSpPr txBox="1"/>
          <p:nvPr/>
        </p:nvSpPr>
        <p:spPr>
          <a:xfrm>
            <a:off x="649964" y="836685"/>
            <a:ext cx="5099078"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IV – juin 2027 ou novembre 2027</a:t>
            </a:r>
          </a:p>
        </p:txBody>
      </p:sp>
      <p:sp>
        <p:nvSpPr>
          <p:cNvPr id="4" name="TextBox 7">
            <a:extLst>
              <a:ext uri="{FF2B5EF4-FFF2-40B4-BE49-F238E27FC236}">
                <a16:creationId xmlns:a16="http://schemas.microsoft.com/office/drawing/2014/main" id="{2F4E2982-F743-79AA-B1DE-A53E44DB0E0D}"/>
              </a:ext>
            </a:extLst>
          </p:cNvPr>
          <p:cNvSpPr txBox="1"/>
          <p:nvPr/>
        </p:nvSpPr>
        <p:spPr>
          <a:xfrm>
            <a:off x="5749043" y="848928"/>
            <a:ext cx="2534524"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Rapport d'activités</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42">
    <p:spTree>
      <p:nvGrpSpPr>
        <p:cNvPr id="1" name=""/>
        <p:cNvGrpSpPr/>
        <p:nvPr/>
      </p:nvGrpSpPr>
      <p:grpSpPr>
        <a:xfrm>
          <a:off x="0" y="0"/>
          <a:ext cx="0" cy="0"/>
          <a:chOff x="0" y="0"/>
          <a:chExt cx="0" cy="0"/>
        </a:xfrm>
      </p:grpSpPr>
      <p:sp>
        <p:nvSpPr>
          <p:cNvPr id="2" name="Text Placeholder 2">
            <a:extLst>
              <a:ext uri="{FF2B5EF4-FFF2-40B4-BE49-F238E27FC236}">
                <a16:creationId xmlns:a16="http://schemas.microsoft.com/office/drawing/2014/main" id="{C83D414D-4FC3-EF5F-2A29-85DBC67EFCB0}"/>
              </a:ext>
            </a:extLst>
          </p:cNvPr>
          <p:cNvSpPr txBox="1">
            <a:spLocks noGrp="1"/>
          </p:cNvSpPr>
          <p:nvPr>
            <p:ph type="body" idx="4294967295"/>
          </p:nvPr>
        </p:nvSpPr>
        <p:spPr>
          <a:xfrm>
            <a:off x="648199" y="1711034"/>
            <a:ext cx="10890439" cy="4202884"/>
          </a:xfrm>
        </p:spPr>
        <p:txBody>
          <a:bodyPr/>
          <a:lstStyle/>
          <a:p>
            <a:pPr marL="0" lvl="0" indent="0" algn="just">
              <a:lnSpc>
                <a:spcPct val="100000"/>
              </a:lnSpc>
              <a:spcBef>
                <a:spcPts val="0"/>
              </a:spcBef>
              <a:buNone/>
            </a:pPr>
            <a:r>
              <a:rPr lang="fr-BE" sz="2000" u="sng" dirty="0">
                <a:solidFill>
                  <a:srgbClr val="C00000"/>
                </a:solidFill>
                <a:latin typeface="Poppins" pitchFamily="2"/>
                <a:ea typeface="Roboto"/>
                <a:cs typeface="Poppins" pitchFamily="2"/>
              </a:rPr>
              <a:t>Demande de renouvellement</a:t>
            </a:r>
            <a:r>
              <a:rPr lang="fr-BE" sz="2000" dirty="0">
                <a:solidFill>
                  <a:srgbClr val="C00000"/>
                </a:solidFill>
                <a:latin typeface="Poppins" pitchFamily="2"/>
                <a:ea typeface="Roboto"/>
                <a:cs typeface="Poppins" pitchFamily="2"/>
              </a:rPr>
              <a:t> </a:t>
            </a:r>
            <a:r>
              <a:rPr lang="fr-BE" sz="2000" b="0" dirty="0">
                <a:solidFill>
                  <a:srgbClr val="404040"/>
                </a:solidFill>
                <a:latin typeface="Poppins" pitchFamily="2"/>
                <a:ea typeface="Roboto"/>
                <a:cs typeface="Poppins" pitchFamily="2"/>
              </a:rPr>
              <a:t>du lien contractuel. La volonté des Services du Gouvernement serait que le rapport moral du projet et des objectifs définis dans le contrat-programme en cours (Article 64, 5, 2) prévu en cas de demande de renouvellement du contrat-programme prenne la forme d’une auto-évaluation portant sur au moins </a:t>
            </a:r>
            <a:r>
              <a:rPr lang="fr-BE" sz="2000" b="0" dirty="0">
                <a:solidFill>
                  <a:srgbClr val="C00000"/>
                </a:solidFill>
                <a:latin typeface="Poppins" pitchFamily="2"/>
                <a:ea typeface="Roboto"/>
                <a:cs typeface="Poppins" pitchFamily="2"/>
              </a:rPr>
              <a:t>3 des 5 objectifs généraux</a:t>
            </a:r>
            <a:r>
              <a:rPr lang="fr-BE" sz="2000" b="0" dirty="0">
                <a:solidFill>
                  <a:srgbClr val="404040"/>
                </a:solidFill>
                <a:latin typeface="Poppins" pitchFamily="2"/>
                <a:ea typeface="Roboto"/>
                <a:cs typeface="Poppins" pitchFamily="2"/>
              </a:rPr>
              <a:t> du Décret, dont nécessairement celui portant sur l’articulation « œuvres – populations ».</a:t>
            </a:r>
            <a:endParaRPr lang="fr-BE" sz="2000" b="0" dirty="0">
              <a:solidFill>
                <a:srgbClr val="898989"/>
              </a:solidFill>
              <a:latin typeface="Poppins" pitchFamily="2"/>
              <a:ea typeface="Roboto"/>
              <a:cs typeface="Poppins" pitchFamily="2"/>
            </a:endParaRPr>
          </a:p>
          <a:p>
            <a:pPr marL="0" lvl="0" indent="0" algn="just">
              <a:lnSpc>
                <a:spcPct val="100000"/>
              </a:lnSpc>
              <a:spcBef>
                <a:spcPts val="0"/>
              </a:spcBef>
              <a:buNone/>
            </a:pPr>
            <a:endParaRPr lang="fr-BE" sz="1200" b="0" dirty="0">
              <a:solidFill>
                <a:srgbClr val="404040"/>
              </a:solidFill>
              <a:latin typeface="Poppins" pitchFamily="2"/>
              <a:ea typeface="Roboto"/>
              <a:cs typeface="Poppins" pitchFamily="2"/>
            </a:endParaRPr>
          </a:p>
          <a:p>
            <a:pPr marL="0" lvl="0" indent="0" algn="just">
              <a:lnSpc>
                <a:spcPct val="100000"/>
              </a:lnSpc>
              <a:spcBef>
                <a:spcPts val="0"/>
              </a:spcBef>
              <a:buNone/>
            </a:pPr>
            <a:r>
              <a:rPr lang="fr-BE" sz="2000" b="0" dirty="0">
                <a:solidFill>
                  <a:srgbClr val="404040"/>
                </a:solidFill>
                <a:latin typeface="Poppins" pitchFamily="2"/>
                <a:ea typeface="Roboto"/>
                <a:cs typeface="Poppins" pitchFamily="2"/>
              </a:rPr>
              <a:t>Les documents à remettre en 2028 sont :</a:t>
            </a:r>
            <a:endParaRPr lang="fr-BE" sz="20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000" b="0" dirty="0">
                <a:solidFill>
                  <a:srgbClr val="C9282D"/>
                </a:solidFill>
                <a:latin typeface="Poppins" pitchFamily="2"/>
                <a:ea typeface="Roboto"/>
                <a:cs typeface="Poppins" pitchFamily="2"/>
              </a:rPr>
              <a:t> </a:t>
            </a:r>
            <a:r>
              <a:rPr lang="fr-BE" sz="1700" b="0" dirty="0">
                <a:solidFill>
                  <a:srgbClr val="C9282D"/>
                </a:solidFill>
                <a:latin typeface="Poppins" pitchFamily="2"/>
                <a:ea typeface="Roboto"/>
                <a:cs typeface="Poppins" pitchFamily="2"/>
              </a:rPr>
              <a:t>- </a:t>
            </a:r>
            <a:r>
              <a:rPr lang="fr-BE" sz="1700" b="0" dirty="0">
                <a:solidFill>
                  <a:srgbClr val="404040"/>
                </a:solidFill>
                <a:latin typeface="Poppins" pitchFamily="2"/>
                <a:ea typeface="Roboto"/>
                <a:cs typeface="Poppins" pitchFamily="2"/>
              </a:rPr>
              <a:t>Les documents comptables : les comptes et bilan de l’exercice n-1.</a:t>
            </a:r>
            <a:endParaRPr lang="fr-BE" sz="17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700" b="0" dirty="0">
                <a:solidFill>
                  <a:srgbClr val="C9282D"/>
                </a:solidFill>
                <a:latin typeface="Poppins" pitchFamily="2"/>
                <a:ea typeface="Roboto"/>
                <a:cs typeface="Poppins" pitchFamily="2"/>
              </a:rPr>
              <a:t> - </a:t>
            </a:r>
            <a:r>
              <a:rPr lang="fr-BE" sz="1700" b="0" dirty="0">
                <a:solidFill>
                  <a:srgbClr val="404040"/>
                </a:solidFill>
                <a:latin typeface="Poppins" pitchFamily="2"/>
                <a:ea typeface="Roboto"/>
                <a:cs typeface="Poppins" pitchFamily="2"/>
              </a:rPr>
              <a:t>Pour les musiques : la note de présentation des comptes et des activités.</a:t>
            </a:r>
            <a:endParaRPr lang="fr-BE" sz="17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700" b="0" dirty="0">
                <a:solidFill>
                  <a:srgbClr val="C9282D"/>
                </a:solidFill>
                <a:latin typeface="Poppins" pitchFamily="2"/>
                <a:ea typeface="Roboto"/>
                <a:cs typeface="Poppins" pitchFamily="2"/>
              </a:rPr>
              <a:t> - </a:t>
            </a:r>
            <a:r>
              <a:rPr lang="fr-BE" sz="1700" b="0" dirty="0">
                <a:solidFill>
                  <a:srgbClr val="404040"/>
                </a:solidFill>
                <a:latin typeface="Poppins" pitchFamily="2"/>
                <a:ea typeface="Roboto"/>
                <a:cs typeface="Poppins" pitchFamily="2"/>
              </a:rPr>
              <a:t>Pour les arts vivants : la note de présentation des comptes et les tableurs Excel </a:t>
            </a:r>
          </a:p>
          <a:p>
            <a:pPr marL="0" lvl="0" indent="0" algn="just">
              <a:lnSpc>
                <a:spcPct val="100000"/>
              </a:lnSpc>
              <a:spcBef>
                <a:spcPts val="0"/>
              </a:spcBef>
              <a:buNone/>
            </a:pPr>
            <a:r>
              <a:rPr lang="fr-BE" sz="1700" b="0" dirty="0">
                <a:solidFill>
                  <a:srgbClr val="404040"/>
                </a:solidFill>
                <a:latin typeface="Poppins" pitchFamily="2"/>
                <a:ea typeface="Roboto"/>
                <a:cs typeface="Poppins" pitchFamily="2"/>
              </a:rPr>
              <a:t>    ‘Emplois’ et ‘Activités’.</a:t>
            </a:r>
            <a:endParaRPr lang="fr-BE" sz="1700" b="0" dirty="0">
              <a:solidFill>
                <a:srgbClr val="898989"/>
              </a:solidFill>
              <a:latin typeface="Poppins" pitchFamily="2"/>
              <a:ea typeface="Roboto"/>
              <a:cs typeface="Poppins" pitchFamily="2"/>
            </a:endParaRPr>
          </a:p>
          <a:p>
            <a:pPr marL="0" lvl="0" indent="0" algn="just">
              <a:lnSpc>
                <a:spcPct val="100000"/>
              </a:lnSpc>
              <a:spcBef>
                <a:spcPts val="0"/>
              </a:spcBef>
              <a:buNone/>
            </a:pPr>
            <a:r>
              <a:rPr lang="fr-BE" sz="1700" b="0" dirty="0">
                <a:solidFill>
                  <a:srgbClr val="C9282D"/>
                </a:solidFill>
                <a:latin typeface="Poppins" pitchFamily="2"/>
                <a:ea typeface="Roboto"/>
                <a:cs typeface="Poppins" pitchFamily="2"/>
              </a:rPr>
              <a:t> -</a:t>
            </a:r>
            <a:r>
              <a:rPr lang="fr-BE" sz="1700" b="0" dirty="0">
                <a:solidFill>
                  <a:srgbClr val="404040"/>
                </a:solidFill>
                <a:latin typeface="Poppins" pitchFamily="2"/>
                <a:ea typeface="Roboto"/>
                <a:cs typeface="Poppins" pitchFamily="2"/>
              </a:rPr>
              <a:t>Le rapport moral portant sur l’ensemble du contrat-programme</a:t>
            </a:r>
            <a:endParaRPr lang="fr-BE" sz="1700" b="0" dirty="0">
              <a:solidFill>
                <a:srgbClr val="898989"/>
              </a:solidFill>
              <a:latin typeface="Poppins" pitchFamily="2"/>
              <a:ea typeface="Roboto"/>
              <a:cs typeface="Poppins" pitchFamily="2"/>
            </a:endParaRPr>
          </a:p>
          <a:p>
            <a:pPr marL="0" lvl="0" indent="0">
              <a:lnSpc>
                <a:spcPct val="70000"/>
              </a:lnSpc>
              <a:buNone/>
            </a:pPr>
            <a:endParaRPr lang="en-US" sz="1300" b="0" dirty="0">
              <a:solidFill>
                <a:srgbClr val="898989"/>
              </a:solidFill>
              <a:latin typeface="Roboto" pitchFamily="2"/>
              <a:ea typeface="Roboto" pitchFamily="2"/>
            </a:endParaRPr>
          </a:p>
        </p:txBody>
      </p:sp>
      <p:sp>
        <p:nvSpPr>
          <p:cNvPr id="3" name="TextBox 5">
            <a:extLst>
              <a:ext uri="{FF2B5EF4-FFF2-40B4-BE49-F238E27FC236}">
                <a16:creationId xmlns:a16="http://schemas.microsoft.com/office/drawing/2014/main" id="{250FADAA-9F8B-585C-68AE-C34F55E5717B}"/>
              </a:ext>
            </a:extLst>
          </p:cNvPr>
          <p:cNvSpPr txBox="1"/>
          <p:nvPr/>
        </p:nvSpPr>
        <p:spPr>
          <a:xfrm>
            <a:off x="649964" y="851059"/>
            <a:ext cx="2910361" cy="384724"/>
          </a:xfrm>
          <a:prstGeom prst="rect">
            <a:avLst/>
          </a:prstGeom>
          <a:solidFill>
            <a:srgbClr val="F4B183"/>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900" b="1" i="0" u="sng" strike="noStrike" kern="1200" cap="none" spc="0" baseline="0">
                <a:solidFill>
                  <a:srgbClr val="C00000"/>
                </a:solidFill>
                <a:uFillTx/>
                <a:latin typeface="Poppins" pitchFamily="2"/>
                <a:cs typeface="Poppins" pitchFamily="2"/>
              </a:rPr>
              <a:t>Phase V – avril 2028</a:t>
            </a:r>
          </a:p>
        </p:txBody>
      </p:sp>
      <p:sp>
        <p:nvSpPr>
          <p:cNvPr id="4" name="TextBox 9">
            <a:extLst>
              <a:ext uri="{FF2B5EF4-FFF2-40B4-BE49-F238E27FC236}">
                <a16:creationId xmlns:a16="http://schemas.microsoft.com/office/drawing/2014/main" id="{16CB0D50-67F5-71B5-3A9B-7C52582173B4}"/>
              </a:ext>
            </a:extLst>
          </p:cNvPr>
          <p:cNvSpPr txBox="1"/>
          <p:nvPr/>
        </p:nvSpPr>
        <p:spPr>
          <a:xfrm>
            <a:off x="3560326" y="852074"/>
            <a:ext cx="3793790" cy="369335"/>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C00000"/>
                </a:solidFill>
                <a:uFillTx/>
                <a:latin typeface="Poppins" pitchFamily="2"/>
                <a:ea typeface="Calibri"/>
                <a:cs typeface="Poppins" pitchFamily="2"/>
              </a:rPr>
              <a:t>Demande de renouvellement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B20E26-56B9-885A-23E6-AA772B82C816}"/>
              </a:ext>
            </a:extLst>
          </p:cNvPr>
          <p:cNvSpPr txBox="1">
            <a:spLocks noGrp="1"/>
          </p:cNvSpPr>
          <p:nvPr>
            <p:ph type="title"/>
          </p:nvPr>
        </p:nvSpPr>
        <p:spPr>
          <a:xfrm>
            <a:off x="5387378" y="150883"/>
            <a:ext cx="6586843" cy="764758"/>
          </a:xfrm>
        </p:spPr>
        <p:txBody>
          <a:bodyPr/>
          <a:lstStyle/>
          <a:p>
            <a:pPr lvl="0"/>
            <a:r>
              <a:rPr lang="fr-BE" dirty="0">
                <a:latin typeface="Poppins"/>
                <a:cs typeface="Poppins"/>
              </a:rPr>
              <a:t>Séance d'information</a:t>
            </a:r>
            <a:endParaRPr lang="fr-BE" dirty="0"/>
          </a:p>
        </p:txBody>
      </p:sp>
      <p:sp>
        <p:nvSpPr>
          <p:cNvPr id="3" name="Espace réservé du texte 2">
            <a:extLst>
              <a:ext uri="{FF2B5EF4-FFF2-40B4-BE49-F238E27FC236}">
                <a16:creationId xmlns:a16="http://schemas.microsoft.com/office/drawing/2014/main" id="{3A205E2C-31A1-DFC5-E924-72C333FA1631}"/>
              </a:ext>
            </a:extLst>
          </p:cNvPr>
          <p:cNvSpPr txBox="1">
            <a:spLocks noGrp="1"/>
          </p:cNvSpPr>
          <p:nvPr>
            <p:ph type="body" idx="4294967295"/>
          </p:nvPr>
        </p:nvSpPr>
        <p:spPr>
          <a:xfrm>
            <a:off x="515566" y="3000367"/>
            <a:ext cx="2235590" cy="2911348"/>
          </a:xfrm>
          <a:ln w="9528">
            <a:solidFill>
              <a:srgbClr val="C00000"/>
            </a:solidFill>
            <a:prstDash val="solid"/>
          </a:ln>
        </p:spPr>
        <p:txBody>
          <a:bodyPr>
            <a:normAutofit/>
          </a:bodyPr>
          <a:lstStyle/>
          <a:p>
            <a:pPr marL="0" lvl="0" indent="0">
              <a:buNone/>
            </a:pPr>
            <a:endParaRPr lang="fr-FR" sz="600" b="0" dirty="0">
              <a:latin typeface="Roboto"/>
              <a:ea typeface="Roboto"/>
              <a:cs typeface="Poppins SemiBold"/>
            </a:endParaRPr>
          </a:p>
          <a:p>
            <a:pPr marL="0" lvl="0" indent="0">
              <a:spcBef>
                <a:spcPts val="600"/>
              </a:spcBef>
              <a:buNone/>
            </a:pPr>
            <a:r>
              <a:rPr lang="fr-FR" sz="2000" b="0" dirty="0">
                <a:latin typeface="Poppins" pitchFamily="2"/>
                <a:ea typeface="Roboto"/>
                <a:cs typeface="Poppins" pitchFamily="2"/>
              </a:rPr>
              <a:t>Jeanne Brunfaut</a:t>
            </a:r>
          </a:p>
          <a:p>
            <a:pPr marL="0" lvl="0" indent="0">
              <a:spcBef>
                <a:spcPts val="600"/>
              </a:spcBef>
              <a:buNone/>
            </a:pPr>
            <a:endParaRPr lang="fr-FR" sz="2000" b="0" dirty="0">
              <a:latin typeface="Poppins" pitchFamily="2"/>
              <a:ea typeface="Roboto"/>
              <a:cs typeface="Poppins" pitchFamily="2"/>
            </a:endParaRPr>
          </a:p>
          <a:p>
            <a:pPr marL="0" lvl="0" indent="0">
              <a:spcBef>
                <a:spcPts val="600"/>
              </a:spcBef>
              <a:buNone/>
            </a:pPr>
            <a:endParaRPr lang="fr-FR" sz="2000" b="0" dirty="0">
              <a:latin typeface="Poppins" pitchFamily="2"/>
              <a:ea typeface="Roboto"/>
              <a:cs typeface="Poppins" pitchFamily="2"/>
            </a:endParaRPr>
          </a:p>
          <a:p>
            <a:pPr marL="0" lvl="0" indent="0">
              <a:spcBef>
                <a:spcPts val="600"/>
              </a:spcBef>
              <a:buNone/>
            </a:pPr>
            <a:endParaRPr lang="fr-FR" sz="2000" b="0" dirty="0">
              <a:latin typeface="Poppins" pitchFamily="2"/>
              <a:ea typeface="Roboto"/>
              <a:cs typeface="Poppins" pitchFamily="2"/>
            </a:endParaRPr>
          </a:p>
          <a:p>
            <a:pPr marL="0" lvl="0" indent="0">
              <a:spcBef>
                <a:spcPts val="600"/>
              </a:spcBef>
              <a:buNone/>
            </a:pPr>
            <a:r>
              <a:rPr lang="fr-FR" sz="1900" dirty="0">
                <a:latin typeface="Poppins" pitchFamily="2"/>
                <a:ea typeface="Roboto"/>
                <a:cs typeface="Poppins" pitchFamily="2"/>
              </a:rPr>
              <a:t>Administratrice générale de la Culture</a:t>
            </a:r>
          </a:p>
        </p:txBody>
      </p:sp>
      <p:sp>
        <p:nvSpPr>
          <p:cNvPr id="4" name="Espace réservé du texte 3">
            <a:extLst>
              <a:ext uri="{FF2B5EF4-FFF2-40B4-BE49-F238E27FC236}">
                <a16:creationId xmlns:a16="http://schemas.microsoft.com/office/drawing/2014/main" id="{F2683216-E654-31F1-7E70-06703B6EDA3D}"/>
              </a:ext>
            </a:extLst>
          </p:cNvPr>
          <p:cNvSpPr txBox="1">
            <a:spLocks noGrp="1"/>
          </p:cNvSpPr>
          <p:nvPr>
            <p:ph type="body" idx="4294967295"/>
          </p:nvPr>
        </p:nvSpPr>
        <p:spPr>
          <a:xfrm>
            <a:off x="9602797" y="2973405"/>
            <a:ext cx="2073637" cy="2949816"/>
          </a:xfrm>
          <a:ln w="9528">
            <a:solidFill>
              <a:srgbClr val="C00000"/>
            </a:solidFill>
            <a:prstDash val="solid"/>
          </a:ln>
        </p:spPr>
        <p:txBody>
          <a:bodyPr>
            <a:normAutofit fontScale="92500" lnSpcReduction="20000"/>
          </a:bodyPr>
          <a:lstStyle/>
          <a:p>
            <a:pPr marL="0" lvl="0" indent="0">
              <a:buNone/>
            </a:pPr>
            <a:endParaRPr lang="fr-FR" sz="600" b="0" dirty="0">
              <a:latin typeface="Roboto"/>
              <a:ea typeface="Roboto"/>
              <a:cs typeface="Poppins SemiBold"/>
            </a:endParaRPr>
          </a:p>
          <a:p>
            <a:pPr marL="0" lvl="0" indent="0">
              <a:lnSpc>
                <a:spcPct val="110000"/>
              </a:lnSpc>
              <a:spcBef>
                <a:spcPts val="0"/>
              </a:spcBef>
              <a:buNone/>
            </a:pPr>
            <a:r>
              <a:rPr lang="fr-FR" sz="2000" b="0" dirty="0">
                <a:latin typeface="Poppins" pitchFamily="2"/>
                <a:ea typeface="Roboto"/>
                <a:cs typeface="Poppins" pitchFamily="2"/>
              </a:rPr>
              <a:t>Olivier Van Hee</a:t>
            </a:r>
          </a:p>
          <a:p>
            <a:pPr marL="0" lvl="0" indent="0">
              <a:lnSpc>
                <a:spcPct val="110000"/>
              </a:lnSpc>
              <a:spcBef>
                <a:spcPts val="0"/>
              </a:spcBef>
              <a:buNone/>
            </a:pPr>
            <a:endParaRPr lang="fr-FR" sz="2000" b="0" dirty="0">
              <a:latin typeface="Poppins" pitchFamily="2"/>
              <a:ea typeface="Roboto"/>
              <a:cs typeface="Poppins" pitchFamily="2"/>
            </a:endParaRPr>
          </a:p>
          <a:p>
            <a:pPr marL="0" lvl="0" indent="0">
              <a:lnSpc>
                <a:spcPct val="110000"/>
              </a:lnSpc>
              <a:spcBef>
                <a:spcPts val="0"/>
              </a:spcBef>
              <a:buNone/>
            </a:pPr>
            <a:r>
              <a:rPr lang="fr-FR" sz="2000" b="0" dirty="0">
                <a:latin typeface="Poppins" pitchFamily="2"/>
                <a:ea typeface="Roboto"/>
                <a:cs typeface="Poppins" pitchFamily="2"/>
              </a:rPr>
              <a:t>Directeur général</a:t>
            </a:r>
          </a:p>
          <a:p>
            <a:pPr marL="0" lvl="0" indent="0">
              <a:lnSpc>
                <a:spcPct val="110000"/>
              </a:lnSpc>
              <a:spcBef>
                <a:spcPts val="0"/>
              </a:spcBef>
              <a:buNone/>
            </a:pPr>
            <a:r>
              <a:rPr lang="fr-FR" sz="2000" b="0" dirty="0">
                <a:latin typeface="Poppins" pitchFamily="2"/>
                <a:ea typeface="Roboto"/>
                <a:cs typeface="Poppins" pitchFamily="2"/>
              </a:rPr>
              <a:t>Adjoint</a:t>
            </a:r>
          </a:p>
          <a:p>
            <a:pPr marL="0" lvl="0" indent="0">
              <a:lnSpc>
                <a:spcPct val="110000"/>
              </a:lnSpc>
              <a:spcBef>
                <a:spcPts val="0"/>
              </a:spcBef>
              <a:buNone/>
            </a:pPr>
            <a:endParaRPr lang="fr-FR" sz="2000" b="0" dirty="0">
              <a:latin typeface="Poppins" pitchFamily="2"/>
              <a:ea typeface="Roboto"/>
              <a:cs typeface="Poppins" pitchFamily="2"/>
            </a:endParaRPr>
          </a:p>
          <a:p>
            <a:pPr marL="0" lvl="0" indent="0">
              <a:lnSpc>
                <a:spcPct val="110000"/>
              </a:lnSpc>
              <a:spcBef>
                <a:spcPts val="0"/>
              </a:spcBef>
              <a:buNone/>
            </a:pPr>
            <a:r>
              <a:rPr lang="fr-FR" sz="2000" dirty="0">
                <a:latin typeface="Poppins" pitchFamily="2"/>
                <a:ea typeface="Roboto"/>
                <a:cs typeface="Poppins" pitchFamily="2"/>
              </a:rPr>
              <a:t>Service des enjeux culturels transversaux</a:t>
            </a:r>
            <a:endParaRPr lang="fr-FR" sz="2000" dirty="0">
              <a:latin typeface="Poppins" pitchFamily="2"/>
              <a:ea typeface="Roboto" pitchFamily="2"/>
              <a:cs typeface="Poppins" pitchFamily="2"/>
            </a:endParaRPr>
          </a:p>
        </p:txBody>
      </p:sp>
      <p:sp>
        <p:nvSpPr>
          <p:cNvPr id="5" name="Espace réservé du texte 2">
            <a:extLst>
              <a:ext uri="{FF2B5EF4-FFF2-40B4-BE49-F238E27FC236}">
                <a16:creationId xmlns:a16="http://schemas.microsoft.com/office/drawing/2014/main" id="{ECCF11F1-0938-390A-5697-B20A015F813B}"/>
              </a:ext>
            </a:extLst>
          </p:cNvPr>
          <p:cNvSpPr txBox="1"/>
          <p:nvPr/>
        </p:nvSpPr>
        <p:spPr>
          <a:xfrm>
            <a:off x="6611558" y="3024883"/>
            <a:ext cx="2235590" cy="2911347"/>
          </a:xfrm>
          <a:prstGeom prst="rect">
            <a:avLst/>
          </a:prstGeom>
          <a:noFill/>
          <a:ln w="9528" cap="flat">
            <a:solidFill>
              <a:srgbClr val="C00000"/>
            </a:solidFill>
            <a:prstDash val="solid"/>
            <a:miter/>
          </a:ln>
        </p:spPr>
        <p:txBody>
          <a:bodyPr vert="horz" wrap="square" lIns="91440" tIns="45720" rIns="91440" bIns="45720" anchor="t" anchorCtr="0" compatLnSpc="1">
            <a:normAutofit/>
          </a:bodyPr>
          <a:lstStyle/>
          <a:p>
            <a:pPr marL="0" marR="0" lvl="0" indent="0" algn="l" defTabSz="914400" rtl="0" fontAlgn="auto" hangingPunct="1">
              <a:lnSpc>
                <a:spcPct val="90000"/>
              </a:lnSpc>
              <a:spcBef>
                <a:spcPts val="2200"/>
              </a:spcBef>
              <a:spcAft>
                <a:spcPts val="0"/>
              </a:spcAft>
              <a:buNone/>
              <a:tabLst/>
              <a:defRPr sz="1800" b="0" i="0" u="none" strike="noStrike" kern="0" cap="none" spc="0" baseline="0">
                <a:solidFill>
                  <a:srgbClr val="000000"/>
                </a:solidFill>
                <a:uFillTx/>
              </a:defRPr>
            </a:pPr>
            <a:r>
              <a:rPr lang="fr-FR" sz="2000" b="0" i="0" u="none" strike="noStrike" kern="1200" cap="none" spc="0" baseline="0" dirty="0">
                <a:solidFill>
                  <a:srgbClr val="000000"/>
                </a:solidFill>
                <a:uFillTx/>
                <a:latin typeface="Poppins" pitchFamily="2"/>
                <a:ea typeface="Roboto"/>
                <a:cs typeface="Poppins" pitchFamily="2"/>
              </a:rPr>
              <a:t>Nathalie Henriet</a:t>
            </a:r>
            <a:endParaRPr lang="fr-FR" sz="2000" b="0" i="0" u="none" strike="noStrike" kern="1200" cap="none" spc="0" baseline="0" dirty="0">
              <a:solidFill>
                <a:srgbClr val="000000"/>
              </a:solidFill>
              <a:uFillTx/>
              <a:latin typeface="Poppins" pitchFamily="2"/>
              <a:ea typeface="Roboto" pitchFamily="2"/>
              <a:cs typeface="Poppins" pitchFamily="2"/>
            </a:endParaRPr>
          </a:p>
          <a:p>
            <a:pPr marL="0" marR="0" lvl="0" indent="0" algn="l" defTabSz="914400" rtl="0" fontAlgn="auto" hangingPunct="1">
              <a:lnSpc>
                <a:spcPct val="90000"/>
              </a:lnSpc>
              <a:spcBef>
                <a:spcPts val="2200"/>
              </a:spcBef>
              <a:spcAft>
                <a:spcPts val="0"/>
              </a:spcAft>
              <a:buNone/>
              <a:tabLst/>
              <a:defRPr sz="1800" b="0" i="0" u="none" strike="noStrike" kern="0" cap="none" spc="0" baseline="0">
                <a:solidFill>
                  <a:srgbClr val="000000"/>
                </a:solidFill>
                <a:uFillTx/>
              </a:defRPr>
            </a:pPr>
            <a:r>
              <a:rPr lang="fr-FR" sz="2000" b="0" i="0" u="none" strike="noStrike" kern="1200" cap="none" spc="0" baseline="0" dirty="0">
                <a:solidFill>
                  <a:srgbClr val="000000"/>
                </a:solidFill>
                <a:uFillTx/>
                <a:latin typeface="Poppins" pitchFamily="2"/>
                <a:ea typeface="Roboto"/>
                <a:cs typeface="Poppins" pitchFamily="2"/>
              </a:rPr>
              <a:t>Directrice coordinatrice</a:t>
            </a:r>
          </a:p>
          <a:p>
            <a:pPr marL="0" marR="0" lvl="0" indent="0" algn="l" defTabSz="914400" rtl="0" fontAlgn="auto" hangingPunct="1">
              <a:lnSpc>
                <a:spcPct val="90000"/>
              </a:lnSpc>
              <a:spcBef>
                <a:spcPts val="2200"/>
              </a:spcBef>
              <a:spcAft>
                <a:spcPts val="0"/>
              </a:spcAft>
              <a:buNone/>
              <a:tabLst/>
              <a:defRPr sz="1800" b="0" i="0" u="none" strike="noStrike" kern="0" cap="none" spc="0" baseline="0">
                <a:solidFill>
                  <a:srgbClr val="000000"/>
                </a:solidFill>
                <a:uFillTx/>
              </a:defRPr>
            </a:pPr>
            <a:endParaRPr lang="fr-FR" sz="2000" b="0" i="0" u="none" strike="noStrike" kern="1200" cap="none" spc="0" baseline="0" dirty="0">
              <a:solidFill>
                <a:srgbClr val="000000"/>
              </a:solidFill>
              <a:uFillTx/>
              <a:latin typeface="Poppins" pitchFamily="2"/>
              <a:ea typeface="Roboto" pitchFamily="2"/>
              <a:cs typeface="Poppins" pitchFamily="2"/>
            </a:endParaRPr>
          </a:p>
          <a:p>
            <a:pPr marL="0" marR="0" lvl="0" indent="0" algn="l" defTabSz="914400" rtl="0" fontAlgn="auto" hangingPunct="1">
              <a:lnSpc>
                <a:spcPct val="90000"/>
              </a:lnSpc>
              <a:spcBef>
                <a:spcPts val="2200"/>
              </a:spcBef>
              <a:spcAft>
                <a:spcPts val="0"/>
              </a:spcAft>
              <a:buNone/>
              <a:tabLst/>
              <a:defRPr sz="1800" b="0" i="0" u="none" strike="noStrike" kern="0" cap="none" spc="0" baseline="0">
                <a:solidFill>
                  <a:srgbClr val="000000"/>
                </a:solidFill>
                <a:uFillTx/>
              </a:defRPr>
            </a:pPr>
            <a:r>
              <a:rPr lang="fr-FR" sz="2000" b="1" i="0" u="none" strike="noStrike" kern="1200" cap="none" spc="0" baseline="0" dirty="0">
                <a:solidFill>
                  <a:srgbClr val="000000"/>
                </a:solidFill>
                <a:uFillTx/>
                <a:latin typeface="Poppins" pitchFamily="2"/>
                <a:ea typeface="Roboto"/>
                <a:cs typeface="Poppins" pitchFamily="2"/>
              </a:rPr>
              <a:t>Service général de l'Inspection de la culture</a:t>
            </a:r>
            <a:endParaRPr lang="fr-FR" sz="2000" b="1" i="0" u="none" strike="noStrike" kern="1200" cap="none" spc="0" baseline="0" dirty="0">
              <a:solidFill>
                <a:srgbClr val="000000"/>
              </a:solidFill>
              <a:uFillTx/>
              <a:latin typeface="Poppins" pitchFamily="2"/>
              <a:ea typeface="Roboto" pitchFamily="2"/>
              <a:cs typeface="Poppins" pitchFamily="2"/>
            </a:endParaRPr>
          </a:p>
        </p:txBody>
      </p:sp>
      <p:sp>
        <p:nvSpPr>
          <p:cNvPr id="6" name="ZoneTexte 7">
            <a:extLst>
              <a:ext uri="{FF2B5EF4-FFF2-40B4-BE49-F238E27FC236}">
                <a16:creationId xmlns:a16="http://schemas.microsoft.com/office/drawing/2014/main" id="{B579422C-B307-2B6C-58E6-15F248716C43}"/>
              </a:ext>
            </a:extLst>
          </p:cNvPr>
          <p:cNvSpPr txBox="1"/>
          <p:nvPr/>
        </p:nvSpPr>
        <p:spPr>
          <a:xfrm>
            <a:off x="515566" y="1280900"/>
            <a:ext cx="6708651" cy="1277270"/>
          </a:xfrm>
          <a:prstGeom prst="rect">
            <a:avLst/>
          </a:prstGeom>
          <a:solidFill>
            <a:srgbClr val="F6C6AD"/>
          </a:solid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1" i="0" u="none" strike="noStrike" kern="1200" cap="none" spc="0" baseline="0">
                <a:solidFill>
                  <a:srgbClr val="C00000"/>
                </a:solidFill>
                <a:uFillTx/>
                <a:latin typeface="Aptos" pitchFamily="34"/>
              </a:rPr>
              <a:t>Objectifs de la séance :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500" b="0" i="0" u="none" strike="noStrike" kern="1200" cap="none" spc="0" baseline="0">
              <a:solidFill>
                <a:srgbClr val="000000"/>
              </a:solidFill>
              <a:uFillTx/>
              <a:latin typeface="Aptos" pitchFamily="34"/>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000000"/>
                </a:solidFill>
                <a:uFillTx/>
                <a:latin typeface="Aptos" pitchFamily="34"/>
              </a:rPr>
              <a:t>Décrire la notion d’auto-évaluation en général / en particulier</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000000"/>
                </a:solidFill>
                <a:uFillTx/>
                <a:latin typeface="Aptos" pitchFamily="34"/>
              </a:rPr>
              <a:t>Partager les attentes de l’Administration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a:solidFill>
                  <a:srgbClr val="000000"/>
                </a:solidFill>
                <a:uFillTx/>
                <a:latin typeface="Aptos" pitchFamily="34"/>
              </a:rPr>
              <a:t>Préciser le calendrier</a:t>
            </a:r>
          </a:p>
        </p:txBody>
      </p:sp>
      <p:sp>
        <p:nvSpPr>
          <p:cNvPr id="7" name="ZoneTexte 10">
            <a:extLst>
              <a:ext uri="{FF2B5EF4-FFF2-40B4-BE49-F238E27FC236}">
                <a16:creationId xmlns:a16="http://schemas.microsoft.com/office/drawing/2014/main" id="{7D220525-D28E-A9A7-BFD2-F56253B445BB}"/>
              </a:ext>
            </a:extLst>
          </p:cNvPr>
          <p:cNvSpPr txBox="1"/>
          <p:nvPr/>
        </p:nvSpPr>
        <p:spPr>
          <a:xfrm>
            <a:off x="8373869" y="1319369"/>
            <a:ext cx="3302565" cy="1200332"/>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1" i="0" u="none" strike="noStrike" kern="1200" cap="none" spc="0" baseline="0" dirty="0">
                <a:solidFill>
                  <a:srgbClr val="C00000"/>
                </a:solidFill>
                <a:uFillTx/>
                <a:latin typeface="Aptos" pitchFamily="34"/>
              </a:rPr>
              <a:t>Méthode :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dirty="0">
                <a:solidFill>
                  <a:srgbClr val="000000"/>
                </a:solidFill>
                <a:uFillTx/>
                <a:latin typeface="Aptos" pitchFamily="34"/>
              </a:rPr>
              <a:t>Draft Administration (cabinet)</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dirty="0">
                <a:solidFill>
                  <a:srgbClr val="000000"/>
                </a:solidFill>
                <a:uFillTx/>
                <a:latin typeface="Aptos" pitchFamily="34"/>
              </a:rPr>
              <a:t>Focus groupe opérateurs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0" i="0" u="none" strike="noStrike" kern="1200" cap="none" spc="0" baseline="0" dirty="0">
                <a:solidFill>
                  <a:srgbClr val="000000"/>
                </a:solidFill>
                <a:uFillTx/>
                <a:latin typeface="Aptos" pitchFamily="34"/>
              </a:rPr>
              <a:t>2 séances d’info collectives</a:t>
            </a:r>
          </a:p>
        </p:txBody>
      </p:sp>
      <p:sp>
        <p:nvSpPr>
          <p:cNvPr id="8" name="Espace réservé du texte 2">
            <a:extLst>
              <a:ext uri="{FF2B5EF4-FFF2-40B4-BE49-F238E27FC236}">
                <a16:creationId xmlns:a16="http://schemas.microsoft.com/office/drawing/2014/main" id="{2AA61EC9-EC61-C34A-0FDB-DA24F874E673}"/>
              </a:ext>
            </a:extLst>
          </p:cNvPr>
          <p:cNvSpPr txBox="1">
            <a:spLocks noGrp="1"/>
          </p:cNvSpPr>
          <p:nvPr>
            <p:ph type="body" idx="4294967295"/>
          </p:nvPr>
        </p:nvSpPr>
        <p:spPr>
          <a:xfrm>
            <a:off x="3506805" y="3024883"/>
            <a:ext cx="2235590" cy="2949817"/>
          </a:xfrm>
          <a:ln w="9528">
            <a:solidFill>
              <a:srgbClr val="C00000"/>
            </a:solidFill>
            <a:prstDash val="solid"/>
          </a:ln>
        </p:spPr>
        <p:txBody>
          <a:bodyPr>
            <a:normAutofit fontScale="92500" lnSpcReduction="20000"/>
          </a:bodyPr>
          <a:lstStyle/>
          <a:p>
            <a:pPr marL="0" lvl="0" indent="0">
              <a:buNone/>
            </a:pPr>
            <a:endParaRPr lang="fr-FR" sz="600" b="0" dirty="0">
              <a:latin typeface="Roboto"/>
              <a:ea typeface="Roboto"/>
              <a:cs typeface="Poppins SemiBold"/>
            </a:endParaRPr>
          </a:p>
          <a:p>
            <a:pPr marL="0" lvl="0" indent="0">
              <a:spcBef>
                <a:spcPts val="600"/>
              </a:spcBef>
              <a:buNone/>
            </a:pPr>
            <a:r>
              <a:rPr lang="fr-FR" sz="2000" b="0" dirty="0">
                <a:latin typeface="Poppins" pitchFamily="2"/>
                <a:ea typeface="Roboto"/>
                <a:cs typeface="Poppins" pitchFamily="2"/>
              </a:rPr>
              <a:t>Roland Van der </a:t>
            </a:r>
            <a:r>
              <a:rPr lang="nl-BE" sz="2000" b="0" dirty="0">
                <a:latin typeface="Poppins" pitchFamily="2"/>
                <a:ea typeface="Roboto"/>
                <a:cs typeface="Poppins" pitchFamily="2"/>
              </a:rPr>
              <a:t>Hoeven</a:t>
            </a:r>
            <a:endParaRPr lang="nl-BE" sz="2000" b="0" dirty="0">
              <a:latin typeface="Poppins" pitchFamily="2"/>
              <a:ea typeface="Roboto" pitchFamily="2"/>
              <a:cs typeface="Poppins" pitchFamily="2"/>
            </a:endParaRPr>
          </a:p>
          <a:p>
            <a:pPr marL="0" lvl="0" indent="0">
              <a:spcBef>
                <a:spcPts val="600"/>
              </a:spcBef>
              <a:buNone/>
            </a:pPr>
            <a:r>
              <a:rPr lang="fr-FR" sz="2000" b="0" dirty="0">
                <a:latin typeface="Poppins" pitchFamily="2"/>
                <a:ea typeface="Roboto"/>
                <a:cs typeface="Poppins" pitchFamily="2"/>
              </a:rPr>
              <a:t>Directeur général adjoint </a:t>
            </a:r>
          </a:p>
          <a:p>
            <a:pPr marL="0" lvl="0" indent="0">
              <a:spcBef>
                <a:spcPts val="600"/>
              </a:spcBef>
              <a:buNone/>
            </a:pPr>
            <a:endParaRPr lang="fr-FR" sz="2000" b="0" dirty="0">
              <a:latin typeface="Poppins" pitchFamily="2"/>
              <a:ea typeface="Roboto" pitchFamily="2"/>
              <a:cs typeface="Poppins" pitchFamily="2"/>
            </a:endParaRPr>
          </a:p>
          <a:p>
            <a:pPr marL="0" lvl="0" indent="0">
              <a:spcBef>
                <a:spcPts val="600"/>
              </a:spcBef>
              <a:buNone/>
            </a:pPr>
            <a:r>
              <a:rPr lang="fr-FR" sz="2000" b="0" dirty="0">
                <a:latin typeface="Poppins" pitchFamily="2"/>
                <a:ea typeface="Roboto" pitchFamily="2"/>
                <a:cs typeface="Poppins" pitchFamily="2"/>
              </a:rPr>
              <a:t>Anne </a:t>
            </a:r>
            <a:r>
              <a:rPr lang="es-ES" sz="2000" b="0" dirty="0">
                <a:latin typeface="Poppins" pitchFamily="2"/>
                <a:ea typeface="Roboto" pitchFamily="2"/>
                <a:cs typeface="Poppins" pitchFamily="2"/>
              </a:rPr>
              <a:t>Chaponan</a:t>
            </a:r>
          </a:p>
          <a:p>
            <a:pPr marL="0" lvl="0" indent="0">
              <a:spcBef>
                <a:spcPts val="600"/>
              </a:spcBef>
              <a:buNone/>
            </a:pPr>
            <a:r>
              <a:rPr lang="fr-FR" sz="2000" b="0" dirty="0">
                <a:latin typeface="Poppins" pitchFamily="2"/>
                <a:ea typeface="Roboto" pitchFamily="2"/>
                <a:cs typeface="Poppins" pitchFamily="2"/>
              </a:rPr>
              <a:t>Directrice</a:t>
            </a:r>
          </a:p>
          <a:p>
            <a:pPr marL="0" lvl="0" indent="0">
              <a:buNone/>
            </a:pPr>
            <a:r>
              <a:rPr lang="fr-FR" sz="2000" dirty="0">
                <a:latin typeface="Poppins" pitchFamily="2"/>
                <a:ea typeface="Roboto"/>
                <a:cs typeface="Poppins" pitchFamily="2"/>
              </a:rPr>
              <a:t>Service général de la Création artistique</a:t>
            </a:r>
            <a:endParaRPr lang="fr-FR" sz="2000" dirty="0">
              <a:latin typeface="Poppins" pitchFamily="2"/>
              <a:ea typeface="Roboto" pitchFamily="2"/>
              <a:cs typeface="Poppins" pitchFamily="2"/>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4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365CB-7FB4-41A9-8F02-AB14FA19D02D}"/>
              </a:ext>
            </a:extLst>
          </p:cNvPr>
          <p:cNvSpPr txBox="1">
            <a:spLocks noGrp="1"/>
          </p:cNvSpPr>
          <p:nvPr>
            <p:ph type="title"/>
          </p:nvPr>
        </p:nvSpPr>
        <p:spPr>
          <a:xfrm>
            <a:off x="2872596" y="268723"/>
            <a:ext cx="6446803" cy="756922"/>
          </a:xfrm>
        </p:spPr>
        <p:txBody>
          <a:bodyPr/>
          <a:lstStyle/>
          <a:p>
            <a:pPr lvl="0"/>
            <a:r>
              <a:rPr lang="fr-BE" sz="3600">
                <a:latin typeface="Poppins"/>
                <a:cs typeface="Poppins"/>
              </a:rPr>
              <a:t>Le rôle de </a:t>
            </a:r>
            <a:r>
              <a:rPr lang="fr-BE" sz="3600">
                <a:solidFill>
                  <a:srgbClr val="C00000"/>
                </a:solidFill>
                <a:latin typeface="Poppins"/>
                <a:cs typeface="Poppins"/>
              </a:rPr>
              <a:t>l'Administration</a:t>
            </a:r>
            <a:endParaRPr lang="fr-BE" sz="3600">
              <a:solidFill>
                <a:srgbClr val="C00000"/>
              </a:solidFill>
            </a:endParaRPr>
          </a:p>
        </p:txBody>
      </p:sp>
      <p:sp>
        <p:nvSpPr>
          <p:cNvPr id="3" name="Text Placeholder 2">
            <a:extLst>
              <a:ext uri="{FF2B5EF4-FFF2-40B4-BE49-F238E27FC236}">
                <a16:creationId xmlns:a16="http://schemas.microsoft.com/office/drawing/2014/main" id="{4B0165BC-31A7-3DCF-88C9-464C4E7FD2D5}"/>
              </a:ext>
            </a:extLst>
          </p:cNvPr>
          <p:cNvSpPr txBox="1">
            <a:spLocks noGrp="1"/>
          </p:cNvSpPr>
          <p:nvPr>
            <p:ph type="body" idx="4294967295"/>
          </p:nvPr>
        </p:nvSpPr>
        <p:spPr>
          <a:xfrm>
            <a:off x="628741" y="1264926"/>
            <a:ext cx="9785067" cy="4542483"/>
          </a:xfrm>
        </p:spPr>
        <p:txBody>
          <a:bodyPr/>
          <a:lstStyle/>
          <a:p>
            <a:pPr marL="0" lvl="0" indent="0" algn="just">
              <a:lnSpc>
                <a:spcPct val="70000"/>
              </a:lnSpc>
              <a:buNone/>
            </a:pPr>
            <a:endParaRPr lang="fr-BE" sz="2000">
              <a:solidFill>
                <a:srgbClr val="404040"/>
              </a:solidFill>
              <a:latin typeface="Poppins" pitchFamily="2"/>
              <a:ea typeface="Roboto"/>
              <a:cs typeface="Poppins" pitchFamily="2"/>
            </a:endParaRPr>
          </a:p>
          <a:p>
            <a:pPr marL="0" lvl="0" indent="0" algn="just">
              <a:lnSpc>
                <a:spcPct val="70000"/>
              </a:lnSpc>
              <a:buNone/>
            </a:pPr>
            <a:r>
              <a:rPr lang="fr-BE" sz="2200">
                <a:solidFill>
                  <a:srgbClr val="404040"/>
                </a:solidFill>
                <a:latin typeface="Poppins" pitchFamily="2"/>
                <a:ea typeface="Roboto"/>
                <a:cs typeface="Poppins" pitchFamily="2"/>
              </a:rPr>
              <a:t>Formation et information / accompagnement </a:t>
            </a:r>
            <a:endParaRPr lang="fr-BE" sz="2200" b="0">
              <a:solidFill>
                <a:srgbClr val="898989"/>
              </a:solidFill>
              <a:latin typeface="Poppins" pitchFamily="2"/>
              <a:ea typeface="Roboto"/>
              <a:cs typeface="Poppins" pitchFamily="2"/>
            </a:endParaRPr>
          </a:p>
          <a:p>
            <a:pPr marL="0" lvl="0" indent="0" algn="just">
              <a:lnSpc>
                <a:spcPct val="70000"/>
              </a:lnSpc>
              <a:buNone/>
            </a:pPr>
            <a:r>
              <a:rPr lang="fr-BE" sz="2200" b="0">
                <a:solidFill>
                  <a:srgbClr val="404040"/>
                </a:solidFill>
                <a:latin typeface="Poppins" pitchFamily="2"/>
                <a:ea typeface="Roboto"/>
                <a:cs typeface="Poppins" pitchFamily="2"/>
              </a:rPr>
              <a:t>  Les séances d’informations (internes et externes)</a:t>
            </a:r>
            <a:endParaRPr lang="fr-BE" sz="2200" b="0">
              <a:solidFill>
                <a:srgbClr val="898989"/>
              </a:solidFill>
              <a:latin typeface="Poppins" pitchFamily="2"/>
              <a:ea typeface="Roboto"/>
              <a:cs typeface="Poppins" pitchFamily="2"/>
            </a:endParaRPr>
          </a:p>
          <a:p>
            <a:pPr marL="0" lvl="0" indent="0" algn="just">
              <a:lnSpc>
                <a:spcPct val="70000"/>
              </a:lnSpc>
              <a:buNone/>
            </a:pPr>
            <a:r>
              <a:rPr lang="fr-BE" sz="2200" b="0">
                <a:solidFill>
                  <a:srgbClr val="404040"/>
                </a:solidFill>
                <a:latin typeface="Poppins" pitchFamily="2"/>
                <a:ea typeface="Roboto"/>
                <a:cs typeface="Poppins" pitchFamily="2"/>
              </a:rPr>
              <a:t>  Les vadémécums</a:t>
            </a:r>
            <a:endParaRPr lang="fr-BE" sz="2200" b="0">
              <a:solidFill>
                <a:srgbClr val="898989"/>
              </a:solidFill>
              <a:latin typeface="Poppins" pitchFamily="2"/>
              <a:ea typeface="Roboto"/>
              <a:cs typeface="Poppins" pitchFamily="2"/>
            </a:endParaRPr>
          </a:p>
          <a:p>
            <a:pPr marL="0" lvl="0" indent="0" algn="just">
              <a:lnSpc>
                <a:spcPct val="70000"/>
              </a:lnSpc>
              <a:buNone/>
            </a:pPr>
            <a:r>
              <a:rPr lang="fr-BE" sz="2200" b="0">
                <a:solidFill>
                  <a:srgbClr val="404040"/>
                </a:solidFill>
                <a:latin typeface="Poppins" pitchFamily="2"/>
                <a:ea typeface="Roboto"/>
                <a:cs typeface="Poppins" pitchFamily="2"/>
              </a:rPr>
              <a:t>  Le travail didactique à destination des Commissions</a:t>
            </a:r>
            <a:endParaRPr lang="fr-BE" sz="2200" b="0">
              <a:solidFill>
                <a:srgbClr val="898989"/>
              </a:solidFill>
              <a:latin typeface="Poppins" pitchFamily="2"/>
              <a:ea typeface="Roboto"/>
              <a:cs typeface="Poppins" pitchFamily="2"/>
            </a:endParaRPr>
          </a:p>
          <a:p>
            <a:pPr marL="0" lvl="0" indent="0" algn="just">
              <a:lnSpc>
                <a:spcPct val="70000"/>
              </a:lnSpc>
              <a:buNone/>
            </a:pPr>
            <a:endParaRPr lang="fr-BE" sz="2200">
              <a:solidFill>
                <a:srgbClr val="404040"/>
              </a:solidFill>
              <a:latin typeface="Poppins" pitchFamily="2"/>
              <a:ea typeface="Roboto"/>
              <a:cs typeface="Poppins" pitchFamily="2"/>
            </a:endParaRPr>
          </a:p>
          <a:p>
            <a:pPr marL="0" lvl="0" indent="0" algn="just">
              <a:lnSpc>
                <a:spcPct val="70000"/>
              </a:lnSpc>
              <a:buNone/>
            </a:pPr>
            <a:r>
              <a:rPr lang="fr-BE" sz="2200">
                <a:solidFill>
                  <a:srgbClr val="404040"/>
                </a:solidFill>
                <a:latin typeface="Poppins" pitchFamily="2"/>
                <a:ea typeface="Roboto"/>
                <a:cs typeface="Poppins" pitchFamily="2"/>
              </a:rPr>
              <a:t>L’évolution du rapport de l’administration</a:t>
            </a:r>
            <a:endParaRPr lang="fr-BE" sz="2200" b="0">
              <a:solidFill>
                <a:srgbClr val="898989"/>
              </a:solidFill>
              <a:latin typeface="Poppins" pitchFamily="2"/>
              <a:ea typeface="Roboto"/>
              <a:cs typeface="Poppins" pitchFamily="2"/>
            </a:endParaRPr>
          </a:p>
          <a:p>
            <a:pPr marL="0" lvl="0" indent="0" algn="just">
              <a:lnSpc>
                <a:spcPct val="70000"/>
              </a:lnSpc>
              <a:buNone/>
            </a:pPr>
            <a:endParaRPr lang="fr-BE" sz="2200">
              <a:solidFill>
                <a:srgbClr val="404040"/>
              </a:solidFill>
              <a:latin typeface="Poppins" pitchFamily="2"/>
              <a:ea typeface="Roboto"/>
              <a:cs typeface="Poppins" pitchFamily="2"/>
            </a:endParaRPr>
          </a:p>
          <a:p>
            <a:pPr marL="0" lvl="0" indent="0" algn="just">
              <a:lnSpc>
                <a:spcPct val="70000"/>
              </a:lnSpc>
              <a:buNone/>
            </a:pPr>
            <a:r>
              <a:rPr lang="fr-BE" sz="2200">
                <a:solidFill>
                  <a:srgbClr val="404040"/>
                </a:solidFill>
                <a:latin typeface="Poppins" pitchFamily="2"/>
                <a:ea typeface="Roboto"/>
                <a:cs typeface="Poppins" pitchFamily="2"/>
              </a:rPr>
              <a:t>L’analyse du secteur</a:t>
            </a:r>
            <a:endParaRPr lang="fr-BE" sz="2200" b="0">
              <a:solidFill>
                <a:srgbClr val="898989"/>
              </a:solidFill>
              <a:latin typeface="Poppins" pitchFamily="2"/>
              <a:ea typeface="Roboto"/>
              <a:cs typeface="Poppins" pitchFamily="2"/>
            </a:endParaRPr>
          </a:p>
          <a:p>
            <a:pPr marL="0" lvl="0" indent="0">
              <a:lnSpc>
                <a:spcPct val="70000"/>
              </a:lnSpc>
              <a:buNone/>
            </a:pPr>
            <a:endParaRPr lang="en-US" sz="2200" b="0">
              <a:solidFill>
                <a:srgbClr val="898989"/>
              </a:solidFill>
              <a:latin typeface="Roboto" pitchFamily="2"/>
              <a:ea typeface="Roboto" pitchFamily="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45">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FCB2E-96B3-0A3B-6721-C7DB2E0E3310}"/>
              </a:ext>
            </a:extLst>
          </p:cNvPr>
          <p:cNvSpPr txBox="1">
            <a:spLocks noGrp="1"/>
          </p:cNvSpPr>
          <p:nvPr>
            <p:ph type="title"/>
          </p:nvPr>
        </p:nvSpPr>
        <p:spPr>
          <a:xfrm>
            <a:off x="2872596" y="268723"/>
            <a:ext cx="6446803" cy="756922"/>
          </a:xfrm>
        </p:spPr>
        <p:txBody>
          <a:bodyPr/>
          <a:lstStyle/>
          <a:p>
            <a:pPr lvl="0"/>
            <a:r>
              <a:rPr lang="fr-BE" sz="3600" dirty="0">
                <a:latin typeface="Poppins"/>
                <a:cs typeface="Poppins"/>
              </a:rPr>
              <a:t>Etude de cas – </a:t>
            </a:r>
            <a:r>
              <a:rPr lang="fr-BE" sz="3600" dirty="0">
                <a:solidFill>
                  <a:srgbClr val="C00000"/>
                </a:solidFill>
                <a:latin typeface="Poppins"/>
                <a:cs typeface="Poppins"/>
              </a:rPr>
              <a:t>Phase I</a:t>
            </a:r>
            <a:endParaRPr lang="fr-BE" sz="3600" dirty="0">
              <a:solidFill>
                <a:srgbClr val="C00000"/>
              </a:solidFill>
            </a:endParaRPr>
          </a:p>
        </p:txBody>
      </p:sp>
      <p:sp>
        <p:nvSpPr>
          <p:cNvPr id="3" name="Text Placeholder 2">
            <a:extLst>
              <a:ext uri="{FF2B5EF4-FFF2-40B4-BE49-F238E27FC236}">
                <a16:creationId xmlns:a16="http://schemas.microsoft.com/office/drawing/2014/main" id="{F9558C71-7AD7-D8F7-5301-2A681B70617E}"/>
              </a:ext>
            </a:extLst>
          </p:cNvPr>
          <p:cNvSpPr txBox="1">
            <a:spLocks noGrp="1"/>
          </p:cNvSpPr>
          <p:nvPr>
            <p:ph type="body" idx="4294967295"/>
          </p:nvPr>
        </p:nvSpPr>
        <p:spPr>
          <a:xfrm>
            <a:off x="628741" y="1264926"/>
            <a:ext cx="9785067" cy="4989963"/>
          </a:xfrm>
        </p:spPr>
        <p:txBody>
          <a:bodyPr/>
          <a:lstStyle/>
          <a:p>
            <a:pPr marL="0" lvl="0" indent="0" algn="just">
              <a:lnSpc>
                <a:spcPct val="100000"/>
              </a:lnSpc>
              <a:spcBef>
                <a:spcPts val="0"/>
              </a:spcBef>
              <a:buNone/>
            </a:pPr>
            <a:endParaRPr lang="fr-BE" sz="2000" dirty="0">
              <a:solidFill>
                <a:srgbClr val="404040"/>
              </a:solidFill>
              <a:latin typeface="Poppins" pitchFamily="2"/>
              <a:ea typeface="Roboto"/>
              <a:cs typeface="Poppins" pitchFamily="2"/>
            </a:endParaRPr>
          </a:p>
          <a:p>
            <a:pPr marL="0" lvl="0" indent="0" algn="just">
              <a:spcBef>
                <a:spcPts val="0"/>
              </a:spcBef>
              <a:buNone/>
            </a:pPr>
            <a:r>
              <a:rPr lang="fr-BE" sz="2400" dirty="0">
                <a:solidFill>
                  <a:srgbClr val="404040"/>
                </a:solidFill>
                <a:latin typeface="Poppins" pitchFamily="2"/>
                <a:ea typeface="Roboto"/>
                <a:cs typeface="Poppins" pitchFamily="2"/>
              </a:rPr>
              <a:t>Formation et information </a:t>
            </a:r>
            <a:r>
              <a:rPr lang="fr-BE" sz="2400" dirty="0">
                <a:latin typeface="Poppins" pitchFamily="2"/>
                <a:cs typeface="Poppins" pitchFamily="2"/>
              </a:rPr>
              <a:t>Une démarche didactique et d’accompagnement</a:t>
            </a:r>
          </a:p>
          <a:p>
            <a:pPr marL="0" lvl="0" indent="0" algn="just">
              <a:spcBef>
                <a:spcPts val="0"/>
              </a:spcBef>
              <a:buNone/>
            </a:pPr>
            <a:endParaRPr lang="fr-BE" sz="2200" b="0" dirty="0">
              <a:solidFill>
                <a:srgbClr val="898989"/>
              </a:solidFill>
              <a:latin typeface="Poppins" pitchFamily="2"/>
              <a:ea typeface="Roboto"/>
              <a:cs typeface="Poppins" pitchFamily="2"/>
            </a:endParaRPr>
          </a:p>
          <a:p>
            <a:pPr lvl="0">
              <a:lnSpc>
                <a:spcPct val="100000"/>
              </a:lnSpc>
              <a:spcBef>
                <a:spcPts val="0"/>
              </a:spcBef>
            </a:pPr>
            <a:r>
              <a:rPr lang="fr-BE" sz="1900" b="0" dirty="0">
                <a:latin typeface="Poppins" pitchFamily="2"/>
                <a:cs typeface="Poppins" pitchFamily="2"/>
              </a:rPr>
              <a:t>La finalité est didactique… il n’y a donc pas de rapport d’administration, ni d’actes administratifs formels. </a:t>
            </a:r>
          </a:p>
          <a:p>
            <a:pPr lvl="0">
              <a:lnSpc>
                <a:spcPct val="100000"/>
              </a:lnSpc>
              <a:spcBef>
                <a:spcPts val="0"/>
              </a:spcBef>
            </a:pPr>
            <a:r>
              <a:rPr lang="fr-BE" sz="1900" b="0" dirty="0">
                <a:latin typeface="Poppins" pitchFamily="2"/>
                <a:cs typeface="Poppins" pitchFamily="2"/>
              </a:rPr>
              <a:t>Il s’agit de préparer l’auto-évaluation de mi-parcours : c’est un exercice prospectif</a:t>
            </a:r>
          </a:p>
          <a:p>
            <a:pPr lvl="0">
              <a:lnSpc>
                <a:spcPct val="100000"/>
              </a:lnSpc>
              <a:spcBef>
                <a:spcPts val="0"/>
              </a:spcBef>
            </a:pPr>
            <a:r>
              <a:rPr lang="fr-BE" sz="1900" b="0" dirty="0">
                <a:latin typeface="Poppins" pitchFamily="2"/>
                <a:cs typeface="Poppins" pitchFamily="2"/>
              </a:rPr>
              <a:t>L’étude de cas porte sur une asbl qui n’existe pas… active dans un domaine (la musique médiévale) non couvert par une autre asbl… tout est fictif mais illustre des </a:t>
            </a:r>
            <a:r>
              <a:rPr lang="fr-BE" sz="1900" b="0" i="1" dirty="0">
                <a:latin typeface="Poppins" pitchFamily="2"/>
                <a:cs typeface="Poppins" pitchFamily="2"/>
              </a:rPr>
              <a:t>potentialités</a:t>
            </a:r>
            <a:r>
              <a:rPr lang="fr-BE" sz="1900" b="0" dirty="0">
                <a:latin typeface="Poppins" pitchFamily="2"/>
                <a:cs typeface="Poppins" pitchFamily="2"/>
              </a:rPr>
              <a:t> de réponse.</a:t>
            </a:r>
          </a:p>
          <a:p>
            <a:pPr lvl="0">
              <a:lnSpc>
                <a:spcPct val="100000"/>
              </a:lnSpc>
              <a:spcBef>
                <a:spcPts val="0"/>
              </a:spcBef>
            </a:pPr>
            <a:r>
              <a:rPr lang="fr-BE" sz="1900" b="0" dirty="0">
                <a:latin typeface="Poppins" pitchFamily="2"/>
                <a:cs typeface="Poppins" pitchFamily="2"/>
              </a:rPr>
              <a:t>L’étude de cas débute par une présentation de </a:t>
            </a:r>
            <a:r>
              <a:rPr lang="fr-BE" sz="1900" b="0" dirty="0" err="1">
                <a:latin typeface="Poppins" pitchFamily="2"/>
                <a:cs typeface="Poppins" pitchFamily="2"/>
              </a:rPr>
              <a:t>l’asbl</a:t>
            </a:r>
            <a:r>
              <a:rPr lang="fr-BE" sz="1900" b="0" dirty="0">
                <a:latin typeface="Poppins" pitchFamily="2"/>
                <a:cs typeface="Poppins" pitchFamily="2"/>
              </a:rPr>
              <a:t>… ce qui n’est pas demandé dans le cadre de cette phase I (les asbl, bien réelles qui se livrent à l’exercice, sont bien connues des différents destinataires).</a:t>
            </a:r>
          </a:p>
          <a:p>
            <a:pPr lvl="0">
              <a:lnSpc>
                <a:spcPct val="100000"/>
              </a:lnSpc>
              <a:spcBef>
                <a:spcPts val="0"/>
              </a:spcBef>
            </a:pPr>
            <a:r>
              <a:rPr lang="fr-BE" sz="1900" b="0" dirty="0">
                <a:latin typeface="Poppins" pitchFamily="2"/>
                <a:cs typeface="Poppins" pitchFamily="2"/>
              </a:rPr>
              <a:t>Sans cette présentation, cette étude de cas fait 4 pages et environ 10.000 signes.</a:t>
            </a:r>
          </a:p>
          <a:p>
            <a:pPr marL="0" lvl="0" indent="0">
              <a:lnSpc>
                <a:spcPct val="60000"/>
              </a:lnSpc>
              <a:buNone/>
            </a:pPr>
            <a:endParaRPr lang="en-US" sz="2200" b="0" dirty="0">
              <a:solidFill>
                <a:srgbClr val="898989"/>
              </a:solidFill>
              <a:latin typeface="Roboto" pitchFamily="2"/>
              <a:ea typeface="Roboto" pitchFamily="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46">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148E8-F699-3588-827B-AD737FD366C7}"/>
              </a:ext>
            </a:extLst>
          </p:cNvPr>
          <p:cNvSpPr txBox="1">
            <a:spLocks noGrp="1"/>
          </p:cNvSpPr>
          <p:nvPr>
            <p:ph type="title"/>
          </p:nvPr>
        </p:nvSpPr>
        <p:spPr>
          <a:xfrm>
            <a:off x="2872596" y="268723"/>
            <a:ext cx="6446803" cy="756922"/>
          </a:xfrm>
        </p:spPr>
        <p:txBody>
          <a:bodyPr/>
          <a:lstStyle/>
          <a:p>
            <a:pPr lvl="0"/>
            <a:r>
              <a:rPr lang="fr-BE" sz="3600" dirty="0">
                <a:latin typeface="Poppins"/>
                <a:cs typeface="Poppins"/>
              </a:rPr>
              <a:t>Etude de cas – </a:t>
            </a:r>
            <a:r>
              <a:rPr lang="fr-BE" sz="3600" dirty="0">
                <a:solidFill>
                  <a:srgbClr val="C00000"/>
                </a:solidFill>
                <a:latin typeface="Poppins"/>
                <a:cs typeface="Poppins"/>
              </a:rPr>
              <a:t>Phase I</a:t>
            </a:r>
            <a:endParaRPr lang="fr-BE" sz="3600" dirty="0">
              <a:solidFill>
                <a:srgbClr val="C00000"/>
              </a:solidFill>
            </a:endParaRPr>
          </a:p>
        </p:txBody>
      </p:sp>
      <p:sp>
        <p:nvSpPr>
          <p:cNvPr id="3" name="Text Placeholder 2">
            <a:extLst>
              <a:ext uri="{FF2B5EF4-FFF2-40B4-BE49-F238E27FC236}">
                <a16:creationId xmlns:a16="http://schemas.microsoft.com/office/drawing/2014/main" id="{BB795441-09CB-C156-C57D-CA5FCD9B9272}"/>
              </a:ext>
            </a:extLst>
          </p:cNvPr>
          <p:cNvSpPr txBox="1">
            <a:spLocks noGrp="1"/>
          </p:cNvSpPr>
          <p:nvPr>
            <p:ph type="body" idx="4294967295"/>
          </p:nvPr>
        </p:nvSpPr>
        <p:spPr>
          <a:xfrm>
            <a:off x="628741" y="1264926"/>
            <a:ext cx="10956898" cy="4989963"/>
          </a:xfrm>
        </p:spPr>
        <p:txBody>
          <a:bodyPr/>
          <a:lstStyle/>
          <a:p>
            <a:pPr marL="0" lvl="0" indent="0" algn="just">
              <a:lnSpc>
                <a:spcPct val="110000"/>
              </a:lnSpc>
              <a:spcBef>
                <a:spcPts val="0"/>
              </a:spcBef>
              <a:buNone/>
            </a:pPr>
            <a:endParaRPr lang="fr-BE" sz="2000" dirty="0">
              <a:solidFill>
                <a:srgbClr val="404040"/>
              </a:solidFill>
              <a:latin typeface="Poppins" pitchFamily="2"/>
              <a:ea typeface="Roboto"/>
              <a:cs typeface="Poppins" pitchFamily="2"/>
            </a:endParaRPr>
          </a:p>
          <a:p>
            <a:pPr marL="0" lvl="0" indent="0" algn="just">
              <a:lnSpc>
                <a:spcPct val="100000"/>
              </a:lnSpc>
              <a:spcBef>
                <a:spcPts val="0"/>
              </a:spcBef>
              <a:buNone/>
            </a:pPr>
            <a:r>
              <a:rPr lang="fr-BE" sz="2400" i="1" dirty="0">
                <a:latin typeface="Poppins" pitchFamily="2"/>
                <a:cs typeface="Poppins" pitchFamily="2"/>
              </a:rPr>
              <a:t>Quels sont les parties prenantes, internes et externes, que l’opérateur compte solliciter dans l’élaboration de l’auto-évaluation de mi-parcours ?</a:t>
            </a:r>
          </a:p>
          <a:p>
            <a:pPr marL="0" lvl="0" indent="0" algn="just">
              <a:lnSpc>
                <a:spcPct val="100000"/>
              </a:lnSpc>
              <a:spcBef>
                <a:spcPts val="0"/>
              </a:spcBef>
              <a:buNone/>
            </a:pPr>
            <a:endParaRPr lang="fr-BE" sz="2200" b="0" dirty="0">
              <a:solidFill>
                <a:srgbClr val="898989"/>
              </a:solidFill>
              <a:latin typeface="Poppins" pitchFamily="2"/>
              <a:ea typeface="Roboto"/>
              <a:cs typeface="Poppins" pitchFamily="2"/>
            </a:endParaRPr>
          </a:p>
          <a:p>
            <a:pPr lvl="0">
              <a:lnSpc>
                <a:spcPct val="110000"/>
              </a:lnSpc>
              <a:spcBef>
                <a:spcPts val="0"/>
              </a:spcBef>
            </a:pPr>
            <a:r>
              <a:rPr lang="fr-BE" sz="2000" b="0" dirty="0">
                <a:latin typeface="Poppins" pitchFamily="2"/>
                <a:cs typeface="Poppins" pitchFamily="2"/>
              </a:rPr>
              <a:t>L’étude de cas identifie les parties prenantes interne : dans l’étude de cas </a:t>
            </a:r>
            <a:r>
              <a:rPr lang="fr-BE" sz="2000" b="0" dirty="0" err="1">
                <a:latin typeface="Poppins" pitchFamily="2"/>
                <a:cs typeface="Poppins" pitchFamily="2"/>
              </a:rPr>
              <a:t>l’asbl</a:t>
            </a:r>
            <a:r>
              <a:rPr lang="fr-BE" sz="2000" b="0" dirty="0">
                <a:latin typeface="Poppins" pitchFamily="2"/>
                <a:cs typeface="Poppins" pitchFamily="2"/>
              </a:rPr>
              <a:t> distingue équipe et Conseil d’administration – elle évoque le positionnement de la coordinatrice et du président du CA.</a:t>
            </a:r>
          </a:p>
          <a:p>
            <a:pPr lvl="0">
              <a:lnSpc>
                <a:spcPct val="110000"/>
              </a:lnSpc>
              <a:spcBef>
                <a:spcPts val="0"/>
              </a:spcBef>
            </a:pPr>
            <a:endParaRPr lang="fr-BE" sz="2000" b="0" dirty="0">
              <a:latin typeface="Poppins" pitchFamily="2"/>
              <a:cs typeface="Poppins" pitchFamily="2"/>
            </a:endParaRPr>
          </a:p>
          <a:p>
            <a:pPr lvl="0">
              <a:lnSpc>
                <a:spcPct val="110000"/>
              </a:lnSpc>
              <a:spcBef>
                <a:spcPts val="0"/>
              </a:spcBef>
            </a:pPr>
            <a:r>
              <a:rPr lang="fr-BE" sz="2000" b="0" dirty="0">
                <a:latin typeface="Poppins" pitchFamily="2"/>
                <a:cs typeface="Poppins" pitchFamily="2"/>
              </a:rPr>
              <a:t>Elle identifie les parties prenantes externes dont les artistes programmés et une partie des publics.</a:t>
            </a:r>
          </a:p>
          <a:p>
            <a:pPr lvl="0">
              <a:lnSpc>
                <a:spcPct val="110000"/>
              </a:lnSpc>
              <a:spcBef>
                <a:spcPts val="0"/>
              </a:spcBef>
            </a:pPr>
            <a:endParaRPr lang="fr-BE" sz="2000" b="0" dirty="0">
              <a:latin typeface="Poppins" pitchFamily="2"/>
              <a:cs typeface="Poppins" pitchFamily="2"/>
            </a:endParaRPr>
          </a:p>
          <a:p>
            <a:pPr lvl="0">
              <a:lnSpc>
                <a:spcPct val="110000"/>
              </a:lnSpc>
              <a:spcBef>
                <a:spcPts val="0"/>
              </a:spcBef>
            </a:pPr>
            <a:r>
              <a:rPr lang="fr-BE" sz="2000" b="0" dirty="0">
                <a:latin typeface="Poppins" pitchFamily="2"/>
                <a:cs typeface="Poppins" pitchFamily="2"/>
              </a:rPr>
              <a:t>L’étude de cas aborde dans cette partie les objectifs généraux choisis pour l’auto-évaluation (en l’occurrence 2 enjeux sur les 4 potentiels).</a:t>
            </a:r>
          </a:p>
          <a:p>
            <a:pPr marL="0" lvl="0" indent="0">
              <a:lnSpc>
                <a:spcPct val="70000"/>
              </a:lnSpc>
              <a:buNone/>
            </a:pPr>
            <a:endParaRPr lang="en-US" sz="2200" b="0" dirty="0">
              <a:solidFill>
                <a:srgbClr val="898989"/>
              </a:solidFill>
              <a:latin typeface="Roboto" pitchFamily="2"/>
              <a:ea typeface="Roboto" pitchFamily="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4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8650C-6CAA-2A6B-1CA0-B42B0FCE1E16}"/>
              </a:ext>
            </a:extLst>
          </p:cNvPr>
          <p:cNvSpPr txBox="1">
            <a:spLocks noGrp="1"/>
          </p:cNvSpPr>
          <p:nvPr>
            <p:ph type="title"/>
          </p:nvPr>
        </p:nvSpPr>
        <p:spPr>
          <a:xfrm>
            <a:off x="2872596" y="268723"/>
            <a:ext cx="6446803" cy="756922"/>
          </a:xfrm>
        </p:spPr>
        <p:txBody>
          <a:bodyPr/>
          <a:lstStyle/>
          <a:p>
            <a:pPr lvl="0"/>
            <a:r>
              <a:rPr lang="fr-BE" sz="3600" dirty="0">
                <a:latin typeface="Poppins"/>
                <a:cs typeface="Poppins"/>
              </a:rPr>
              <a:t>Etude de cas – </a:t>
            </a:r>
            <a:r>
              <a:rPr lang="fr-BE" sz="3600" dirty="0">
                <a:solidFill>
                  <a:srgbClr val="C00000"/>
                </a:solidFill>
                <a:latin typeface="Poppins"/>
                <a:cs typeface="Poppins"/>
              </a:rPr>
              <a:t>Phase I</a:t>
            </a:r>
            <a:endParaRPr lang="fr-BE" sz="3600" dirty="0">
              <a:solidFill>
                <a:srgbClr val="C00000"/>
              </a:solidFill>
            </a:endParaRPr>
          </a:p>
        </p:txBody>
      </p:sp>
      <p:sp>
        <p:nvSpPr>
          <p:cNvPr id="3" name="Text Placeholder 2">
            <a:extLst>
              <a:ext uri="{FF2B5EF4-FFF2-40B4-BE49-F238E27FC236}">
                <a16:creationId xmlns:a16="http://schemas.microsoft.com/office/drawing/2014/main" id="{8BDDB033-E433-01C9-D832-EB8ADFB0D1DE}"/>
              </a:ext>
            </a:extLst>
          </p:cNvPr>
          <p:cNvSpPr txBox="1">
            <a:spLocks noGrp="1"/>
          </p:cNvSpPr>
          <p:nvPr>
            <p:ph type="body" idx="4294967295"/>
          </p:nvPr>
        </p:nvSpPr>
        <p:spPr>
          <a:xfrm>
            <a:off x="628741" y="1264926"/>
            <a:ext cx="10956898" cy="4989963"/>
          </a:xfrm>
        </p:spPr>
        <p:txBody>
          <a:bodyPr/>
          <a:lstStyle/>
          <a:p>
            <a:pPr marL="0" lvl="0" indent="0" algn="just">
              <a:lnSpc>
                <a:spcPct val="110000"/>
              </a:lnSpc>
              <a:spcBef>
                <a:spcPts val="0"/>
              </a:spcBef>
              <a:buNone/>
            </a:pPr>
            <a:endParaRPr lang="fr-BE" sz="2000">
              <a:solidFill>
                <a:srgbClr val="404040"/>
              </a:solidFill>
              <a:latin typeface="Poppins" pitchFamily="2"/>
              <a:ea typeface="Roboto"/>
              <a:cs typeface="Poppins" pitchFamily="2"/>
            </a:endParaRPr>
          </a:p>
          <a:p>
            <a:pPr marL="0" lvl="0" indent="0" algn="just">
              <a:lnSpc>
                <a:spcPct val="100000"/>
              </a:lnSpc>
              <a:spcBef>
                <a:spcPts val="0"/>
              </a:spcBef>
              <a:buNone/>
            </a:pPr>
            <a:r>
              <a:rPr lang="fr-BE" sz="2400" i="1">
                <a:latin typeface="Poppins" pitchFamily="2"/>
                <a:cs typeface="Poppins" pitchFamily="2"/>
              </a:rPr>
              <a:t>Quels sont les étapes que vous identifiez – quel en est le calendrier ?</a:t>
            </a:r>
          </a:p>
          <a:p>
            <a:pPr marL="0" lvl="0" indent="0" algn="just">
              <a:lnSpc>
                <a:spcPct val="100000"/>
              </a:lnSpc>
              <a:spcBef>
                <a:spcPts val="0"/>
              </a:spcBef>
              <a:buNone/>
            </a:pPr>
            <a:endParaRPr lang="fr-BE" sz="2200" b="0">
              <a:solidFill>
                <a:srgbClr val="898989"/>
              </a:solidFill>
              <a:latin typeface="Poppins" pitchFamily="2"/>
              <a:ea typeface="Roboto"/>
              <a:cs typeface="Poppins" pitchFamily="2"/>
            </a:endParaRPr>
          </a:p>
          <a:p>
            <a:pPr lvl="0">
              <a:lnSpc>
                <a:spcPct val="110000"/>
              </a:lnSpc>
              <a:spcBef>
                <a:spcPts val="0"/>
              </a:spcBef>
            </a:pPr>
            <a:r>
              <a:rPr lang="fr-BE" sz="2000" b="0">
                <a:latin typeface="Poppins" pitchFamily="2"/>
                <a:cs typeface="Poppins" pitchFamily="2"/>
              </a:rPr>
              <a:t>L’étude de cas identifie trois moments de la saison 2025-2026 dont un moment propre à l’équipe, un moment de festival et une sortie d’un album.</a:t>
            </a:r>
          </a:p>
          <a:p>
            <a:pPr lvl="0">
              <a:lnSpc>
                <a:spcPct val="110000"/>
              </a:lnSpc>
              <a:spcBef>
                <a:spcPts val="0"/>
              </a:spcBef>
            </a:pPr>
            <a:endParaRPr lang="fr-BE" sz="2000" b="0">
              <a:latin typeface="Poppins" pitchFamily="2"/>
              <a:cs typeface="Poppins" pitchFamily="2"/>
            </a:endParaRPr>
          </a:p>
          <a:p>
            <a:pPr lvl="0">
              <a:lnSpc>
                <a:spcPct val="110000"/>
              </a:lnSpc>
              <a:spcBef>
                <a:spcPts val="0"/>
              </a:spcBef>
            </a:pPr>
            <a:r>
              <a:rPr lang="fr-BE" sz="2000" b="0">
                <a:latin typeface="Poppins" pitchFamily="2"/>
                <a:cs typeface="Poppins" pitchFamily="2"/>
              </a:rPr>
              <a:t>Elle identifie quelques résultats escomptés de chacun de ces moments</a:t>
            </a:r>
          </a:p>
          <a:p>
            <a:pPr marL="0" lvl="0" indent="0">
              <a:lnSpc>
                <a:spcPct val="70000"/>
              </a:lnSpc>
              <a:buNone/>
            </a:pPr>
            <a:endParaRPr lang="en-US" sz="2200" b="0">
              <a:solidFill>
                <a:srgbClr val="898989"/>
              </a:solidFill>
              <a:latin typeface="Roboto" pitchFamily="2"/>
              <a:ea typeface="Roboto" pitchFamily="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4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60E4B7-6807-696E-7AE6-F8B718405520}"/>
              </a:ext>
            </a:extLst>
          </p:cNvPr>
          <p:cNvSpPr txBox="1">
            <a:spLocks noGrp="1"/>
          </p:cNvSpPr>
          <p:nvPr>
            <p:ph type="title"/>
          </p:nvPr>
        </p:nvSpPr>
        <p:spPr>
          <a:xfrm>
            <a:off x="2872596" y="268723"/>
            <a:ext cx="6446803" cy="756922"/>
          </a:xfrm>
        </p:spPr>
        <p:txBody>
          <a:bodyPr/>
          <a:lstStyle/>
          <a:p>
            <a:pPr lvl="0"/>
            <a:r>
              <a:rPr lang="fr-BE" sz="3600" dirty="0">
                <a:latin typeface="Poppins"/>
                <a:cs typeface="Poppins"/>
              </a:rPr>
              <a:t>Etude de cas – </a:t>
            </a:r>
            <a:r>
              <a:rPr lang="fr-BE" sz="3600" dirty="0">
                <a:solidFill>
                  <a:srgbClr val="C00000"/>
                </a:solidFill>
                <a:latin typeface="Poppins"/>
                <a:cs typeface="Poppins"/>
              </a:rPr>
              <a:t>Phase I</a:t>
            </a:r>
            <a:endParaRPr lang="fr-BE" sz="3600" dirty="0">
              <a:solidFill>
                <a:srgbClr val="C00000"/>
              </a:solidFill>
            </a:endParaRPr>
          </a:p>
        </p:txBody>
      </p:sp>
      <p:sp>
        <p:nvSpPr>
          <p:cNvPr id="3" name="Text Placeholder 2">
            <a:extLst>
              <a:ext uri="{FF2B5EF4-FFF2-40B4-BE49-F238E27FC236}">
                <a16:creationId xmlns:a16="http://schemas.microsoft.com/office/drawing/2014/main" id="{B24F3FF7-5D78-8C3B-750D-60628C44FA61}"/>
              </a:ext>
            </a:extLst>
          </p:cNvPr>
          <p:cNvSpPr txBox="1">
            <a:spLocks noGrp="1"/>
          </p:cNvSpPr>
          <p:nvPr>
            <p:ph type="body" idx="4294967295"/>
          </p:nvPr>
        </p:nvSpPr>
        <p:spPr>
          <a:xfrm>
            <a:off x="628741" y="1264926"/>
            <a:ext cx="10956898" cy="4989963"/>
          </a:xfrm>
        </p:spPr>
        <p:txBody>
          <a:bodyPr/>
          <a:lstStyle/>
          <a:p>
            <a:pPr lvl="0" algn="just">
              <a:lnSpc>
                <a:spcPct val="107000"/>
              </a:lnSpc>
              <a:spcAft>
                <a:spcPts val="800"/>
              </a:spcAft>
            </a:pPr>
            <a:r>
              <a:rPr lang="fr-BE" sz="2200" i="1" dirty="0">
                <a:latin typeface="Poppins" pitchFamily="2"/>
                <a:cs typeface="Poppins" pitchFamily="2"/>
              </a:rPr>
              <a:t>Quelle méthodologie comptez-vous développer ?</a:t>
            </a:r>
            <a:endParaRPr lang="fr-BE" sz="2200" dirty="0">
              <a:latin typeface="Poppins" pitchFamily="2"/>
              <a:cs typeface="Poppins" pitchFamily="2"/>
            </a:endParaRPr>
          </a:p>
          <a:p>
            <a:pPr marL="0" lvl="0" indent="0" algn="just">
              <a:lnSpc>
                <a:spcPct val="100000"/>
              </a:lnSpc>
              <a:spcBef>
                <a:spcPts val="0"/>
              </a:spcBef>
              <a:buNone/>
            </a:pPr>
            <a:endParaRPr lang="fr-BE" sz="2200" b="0" dirty="0">
              <a:solidFill>
                <a:srgbClr val="898989"/>
              </a:solidFill>
              <a:latin typeface="Poppins" pitchFamily="2"/>
              <a:ea typeface="Roboto"/>
              <a:cs typeface="Poppins" pitchFamily="2"/>
            </a:endParaRPr>
          </a:p>
          <a:p>
            <a:pPr lvl="0">
              <a:lnSpc>
                <a:spcPct val="110000"/>
              </a:lnSpc>
              <a:spcBef>
                <a:spcPts val="0"/>
              </a:spcBef>
            </a:pPr>
            <a:r>
              <a:rPr lang="fr-BE" sz="2200" b="0" dirty="0">
                <a:latin typeface="Poppins" pitchFamily="2"/>
                <a:cs typeface="Poppins" pitchFamily="2"/>
              </a:rPr>
              <a:t>L’auto-évaluation de l’asbl porte sur 1, 2 ou </a:t>
            </a:r>
            <a:r>
              <a:rPr lang="fr-BE" sz="2200" b="0">
                <a:latin typeface="Poppins" pitchFamily="2"/>
                <a:cs typeface="Poppins" pitchFamily="2"/>
              </a:rPr>
              <a:t>3 objectifs </a:t>
            </a:r>
            <a:r>
              <a:rPr lang="fr-BE" sz="2200" b="0" dirty="0">
                <a:latin typeface="Poppins" pitchFamily="2"/>
                <a:cs typeface="Poppins" pitchFamily="2"/>
              </a:rPr>
              <a:t>généraux du Décret.</a:t>
            </a:r>
          </a:p>
          <a:p>
            <a:pPr lvl="0">
              <a:lnSpc>
                <a:spcPct val="110000"/>
              </a:lnSpc>
              <a:spcBef>
                <a:spcPts val="0"/>
              </a:spcBef>
            </a:pPr>
            <a:endParaRPr lang="fr-BE" sz="2200" b="0" dirty="0">
              <a:latin typeface="Poppins" pitchFamily="2"/>
              <a:cs typeface="Poppins" pitchFamily="2"/>
            </a:endParaRPr>
          </a:p>
          <a:p>
            <a:pPr lvl="0">
              <a:lnSpc>
                <a:spcPct val="110000"/>
              </a:lnSpc>
              <a:spcBef>
                <a:spcPts val="0"/>
              </a:spcBef>
            </a:pPr>
            <a:r>
              <a:rPr lang="fr-BE" sz="2200" b="0" dirty="0">
                <a:latin typeface="Poppins" pitchFamily="2"/>
                <a:cs typeface="Poppins" pitchFamily="2"/>
              </a:rPr>
              <a:t>L’asbl définit trois étapes dans sa démarche :</a:t>
            </a:r>
          </a:p>
          <a:p>
            <a:pPr marL="0" lvl="0" indent="0">
              <a:lnSpc>
                <a:spcPct val="110000"/>
              </a:lnSpc>
              <a:spcBef>
                <a:spcPts val="0"/>
              </a:spcBef>
              <a:buNone/>
            </a:pPr>
            <a:endParaRPr lang="fr-BE" sz="2200" b="0" dirty="0">
              <a:latin typeface="Poppins" pitchFamily="2"/>
              <a:cs typeface="Poppins" pitchFamily="2"/>
            </a:endParaRPr>
          </a:p>
          <a:p>
            <a:pPr lvl="0">
              <a:lnSpc>
                <a:spcPct val="110000"/>
              </a:lnSpc>
              <a:spcBef>
                <a:spcPts val="0"/>
              </a:spcBef>
            </a:pPr>
            <a:r>
              <a:rPr lang="fr-BE" sz="2000" b="0" dirty="0">
                <a:latin typeface="Poppins" pitchFamily="2"/>
                <a:cs typeface="Poppins" pitchFamily="2"/>
              </a:rPr>
              <a:t>- la transcription de chacun des deux objectifs généraux en objectifs spécifiques</a:t>
            </a:r>
          </a:p>
          <a:p>
            <a:pPr lvl="0">
              <a:lnSpc>
                <a:spcPct val="110000"/>
              </a:lnSpc>
              <a:spcBef>
                <a:spcPts val="0"/>
              </a:spcBef>
            </a:pPr>
            <a:r>
              <a:rPr lang="fr-BE" sz="2000" b="0" dirty="0">
                <a:latin typeface="Poppins" pitchFamily="2"/>
                <a:cs typeface="Poppins" pitchFamily="2"/>
              </a:rPr>
              <a:t>- le relevé des activités 2024 se rattachant à chacun des objectifs spécifiques</a:t>
            </a:r>
          </a:p>
          <a:p>
            <a:pPr lvl="0">
              <a:lnSpc>
                <a:spcPct val="110000"/>
              </a:lnSpc>
              <a:spcBef>
                <a:spcPts val="0"/>
              </a:spcBef>
            </a:pPr>
            <a:r>
              <a:rPr lang="fr-BE" sz="2000" b="0" dirty="0">
                <a:latin typeface="Poppins" pitchFamily="2"/>
                <a:cs typeface="Poppins" pitchFamily="2"/>
              </a:rPr>
              <a:t>- la définition d’indicateurs et l’hypothèse des résultats escomptés</a:t>
            </a:r>
          </a:p>
          <a:p>
            <a:pPr marL="0" lvl="0" indent="0">
              <a:lnSpc>
                <a:spcPct val="70000"/>
              </a:lnSpc>
              <a:buNone/>
            </a:pPr>
            <a:endParaRPr lang="en-US" sz="2200" b="0" dirty="0">
              <a:solidFill>
                <a:srgbClr val="898989"/>
              </a:solidFill>
              <a:latin typeface="Roboto" pitchFamily="2"/>
              <a:ea typeface="Roboto" pitchFamily="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362A0A4-C513-A64B-771B-FAE84C571DFB}"/>
              </a:ext>
            </a:extLst>
          </p:cNvPr>
          <p:cNvSpPr txBox="1"/>
          <p:nvPr/>
        </p:nvSpPr>
        <p:spPr>
          <a:xfrm>
            <a:off x="2978722" y="494809"/>
            <a:ext cx="4997534" cy="1384995"/>
          </a:xfrm>
          <a:prstGeom prst="rect">
            <a:avLst/>
          </a:prstGeom>
          <a:solidFill>
            <a:srgbClr val="F8CBAD"/>
          </a:solidFill>
          <a:ln w="9528" cap="flat">
            <a:solidFill>
              <a:srgbClr val="C00000"/>
            </a:solidFill>
            <a:prstDash val="solid"/>
            <a:miter/>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800" b="1" i="0" u="none" strike="noStrike" kern="1200" cap="none" spc="0" baseline="0">
                <a:solidFill>
                  <a:srgbClr val="C00000"/>
                </a:solidFill>
                <a:uFillTx/>
                <a:latin typeface="Calibri"/>
                <a:ea typeface="Calibri"/>
                <a:cs typeface="Calibri"/>
              </a:rPr>
              <a:t>Merci pour votre attention.</a:t>
            </a: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2800" b="1" i="0" u="none" strike="noStrike" kern="1200" cap="none" spc="0" baseline="0">
              <a:solidFill>
                <a:srgbClr val="C00000"/>
              </a:solidFill>
              <a:uFillTx/>
              <a:latin typeface="Calibri"/>
              <a:ea typeface="Calibri"/>
              <a:cs typeface="Calibri"/>
            </a:endParaRPr>
          </a:p>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800" b="1" i="0" u="none" strike="noStrike" kern="1200" cap="none" spc="0" baseline="0">
                <a:solidFill>
                  <a:srgbClr val="C00000"/>
                </a:solidFill>
                <a:uFillTx/>
                <a:latin typeface="Calibri"/>
                <a:ea typeface="Calibri"/>
                <a:cs typeface="Calibri"/>
              </a:rPr>
              <a:t>Questions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27">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0518D9-9125-0719-E550-D0F703A7DEA2}"/>
              </a:ext>
            </a:extLst>
          </p:cNvPr>
          <p:cNvSpPr txBox="1">
            <a:spLocks noGrp="1"/>
          </p:cNvSpPr>
          <p:nvPr>
            <p:ph type="title"/>
          </p:nvPr>
        </p:nvSpPr>
        <p:spPr>
          <a:xfrm>
            <a:off x="3313419" y="338163"/>
            <a:ext cx="8243974" cy="636687"/>
          </a:xfrm>
        </p:spPr>
        <p:txBody>
          <a:bodyPr/>
          <a:lstStyle/>
          <a:p>
            <a:pPr lvl="0"/>
            <a:r>
              <a:rPr lang="fr-BE" sz="3200">
                <a:latin typeface="Poppins"/>
                <a:cs typeface="Poppins"/>
              </a:rPr>
              <a:t>Contrôle, évaluation, </a:t>
            </a:r>
            <a:r>
              <a:rPr lang="fr-BE" sz="3200">
                <a:solidFill>
                  <a:srgbClr val="C00000"/>
                </a:solidFill>
                <a:latin typeface="Poppins"/>
                <a:cs typeface="Poppins"/>
              </a:rPr>
              <a:t>auto-évaluation</a:t>
            </a:r>
            <a:endParaRPr lang="fr-BE" sz="3200">
              <a:solidFill>
                <a:srgbClr val="C00000"/>
              </a:solidFill>
            </a:endParaRPr>
          </a:p>
        </p:txBody>
      </p:sp>
      <p:pic>
        <p:nvPicPr>
          <p:cNvPr id="3" name="Picture 4">
            <a:extLst>
              <a:ext uri="{FF2B5EF4-FFF2-40B4-BE49-F238E27FC236}">
                <a16:creationId xmlns:a16="http://schemas.microsoft.com/office/drawing/2014/main" id="{AF008A05-73B3-EB14-714B-BD9104A34BE1}"/>
              </a:ext>
            </a:extLst>
          </p:cNvPr>
          <p:cNvPicPr>
            <a:picLocks noChangeAspect="1"/>
          </p:cNvPicPr>
          <p:nvPr/>
        </p:nvPicPr>
        <p:blipFill>
          <a:blip r:embed="rId3"/>
          <a:stretch>
            <a:fillRect/>
          </a:stretch>
        </p:blipFill>
        <p:spPr>
          <a:xfrm>
            <a:off x="1557121" y="1039237"/>
            <a:ext cx="8340553" cy="1175936"/>
          </a:xfrm>
          <a:prstGeom prst="rect">
            <a:avLst/>
          </a:prstGeom>
          <a:noFill/>
          <a:ln cap="flat">
            <a:noFill/>
          </a:ln>
        </p:spPr>
      </p:pic>
      <p:pic>
        <p:nvPicPr>
          <p:cNvPr id="4" name="Picture 8">
            <a:extLst>
              <a:ext uri="{FF2B5EF4-FFF2-40B4-BE49-F238E27FC236}">
                <a16:creationId xmlns:a16="http://schemas.microsoft.com/office/drawing/2014/main" id="{5F2A9DE7-C156-67E5-0248-16FAC729A2C3}"/>
              </a:ext>
            </a:extLst>
          </p:cNvPr>
          <p:cNvPicPr>
            <a:picLocks noChangeAspect="1"/>
          </p:cNvPicPr>
          <p:nvPr/>
        </p:nvPicPr>
        <p:blipFill>
          <a:blip r:embed="rId4"/>
          <a:stretch>
            <a:fillRect/>
          </a:stretch>
        </p:blipFill>
        <p:spPr>
          <a:xfrm>
            <a:off x="8181457" y="2359946"/>
            <a:ext cx="3312185" cy="3747814"/>
          </a:xfrm>
          <a:prstGeom prst="rect">
            <a:avLst/>
          </a:prstGeom>
          <a:noFill/>
          <a:ln cap="flat">
            <a:noFill/>
          </a:ln>
        </p:spPr>
      </p:pic>
      <p:sp>
        <p:nvSpPr>
          <p:cNvPr id="5" name="Espace réservé du contenu 2">
            <a:extLst>
              <a:ext uri="{FF2B5EF4-FFF2-40B4-BE49-F238E27FC236}">
                <a16:creationId xmlns:a16="http://schemas.microsoft.com/office/drawing/2014/main" id="{6F7AE43A-29F7-4995-CC85-B6F28434FA11}"/>
              </a:ext>
            </a:extLst>
          </p:cNvPr>
          <p:cNvSpPr txBox="1"/>
          <p:nvPr/>
        </p:nvSpPr>
        <p:spPr>
          <a:xfrm>
            <a:off x="496056" y="2787304"/>
            <a:ext cx="3777496" cy="2893097"/>
          </a:xfrm>
          <a:prstGeom prst="rect">
            <a:avLst/>
          </a:prstGeom>
          <a:solidFill>
            <a:srgbClr val="C1E5F5"/>
          </a:solidFill>
          <a:ln w="9528" cap="flat">
            <a:solidFill>
              <a:srgbClr val="000000"/>
            </a:solidFill>
            <a:prstDash val="solid"/>
            <a:miter/>
          </a:ln>
        </p:spPr>
        <p:txBody>
          <a:bodyPr vert="horz" wrap="square" lIns="91440" tIns="45720" rIns="91440" bIns="45720" anchor="t" anchorCtr="0" compatLnSpc="1">
            <a:noAutofit/>
          </a:bodyPr>
          <a:lstStyle/>
          <a:p>
            <a:pPr marL="0" marR="0" lvl="0" indent="0" algn="l"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r>
              <a:rPr lang="fr-BE" sz="2400" b="1" i="0" u="none" strike="noStrike" kern="1200" cap="none" spc="0" baseline="0">
                <a:solidFill>
                  <a:srgbClr val="000000"/>
                </a:solidFill>
                <a:uFillTx/>
                <a:latin typeface="Aptos" pitchFamily="34"/>
                <a:ea typeface="Roboto" pitchFamily="2"/>
                <a:cs typeface="Poppins SemiBold" pitchFamily="2"/>
              </a:rPr>
              <a:t>Contrôle</a:t>
            </a:r>
          </a:p>
          <a:p>
            <a:pPr marL="0" marR="0" lvl="0" indent="0" algn="l"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r>
              <a:rPr lang="fr-BE" sz="2400" b="0" i="0" u="none" strike="noStrike" kern="1200" cap="none" spc="0" baseline="0">
                <a:solidFill>
                  <a:srgbClr val="000000"/>
                </a:solidFill>
                <a:uFillTx/>
                <a:latin typeface="Aptos" pitchFamily="34"/>
                <a:ea typeface="Roboto" pitchFamily="2"/>
                <a:cs typeface="Poppins SemiBold" pitchFamily="2"/>
              </a:rPr>
              <a:t>Centré sur la production</a:t>
            </a:r>
          </a:p>
          <a:p>
            <a:pPr marL="0" marR="0" lvl="0" indent="0" algn="l"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r>
              <a:rPr lang="fr-BE" sz="2400" b="0" i="0" u="none" strike="noStrike" kern="1200" cap="none" spc="0" baseline="0">
                <a:solidFill>
                  <a:srgbClr val="000000"/>
                </a:solidFill>
                <a:uFillTx/>
                <a:latin typeface="Aptos" pitchFamily="34"/>
                <a:ea typeface="Roboto" pitchFamily="2"/>
                <a:cs typeface="Poppins SemiBold" pitchFamily="2"/>
              </a:rPr>
              <a:t>Bilantaire</a:t>
            </a:r>
          </a:p>
          <a:p>
            <a:pPr marL="0" marR="0" lvl="0" indent="0" algn="l"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r>
              <a:rPr lang="fr-BE" sz="2400" b="0" i="0" u="none" strike="noStrike" kern="1200" cap="none" spc="0" baseline="0">
                <a:solidFill>
                  <a:srgbClr val="000000"/>
                </a:solidFill>
                <a:uFillTx/>
                <a:latin typeface="Aptos" pitchFamily="34"/>
                <a:ea typeface="Roboto" pitchFamily="2"/>
                <a:cs typeface="Poppins SemiBold" pitchFamily="2"/>
              </a:rPr>
              <a:t>Non-concerté</a:t>
            </a:r>
          </a:p>
          <a:p>
            <a:pPr marL="0" marR="0" lvl="0" indent="0" algn="l"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r>
              <a:rPr lang="fr-BE" sz="2400" b="0" i="0" u="none" strike="noStrike" kern="1200" cap="none" spc="0" baseline="0">
                <a:solidFill>
                  <a:srgbClr val="000000"/>
                </a:solidFill>
                <a:uFillTx/>
                <a:latin typeface="Aptos" pitchFamily="34"/>
                <a:ea typeface="Roboto" pitchFamily="2"/>
                <a:cs typeface="Poppins SemiBold" pitchFamily="2"/>
              </a:rPr>
              <a:t>Critères </a:t>
            </a:r>
            <a:r>
              <a:rPr lang="fr-BE" sz="2400" b="1" i="0" u="none" strike="noStrike" kern="1200" cap="none" spc="0" baseline="0">
                <a:solidFill>
                  <a:srgbClr val="000000"/>
                </a:solidFill>
                <a:uFillTx/>
                <a:latin typeface="Aptos" pitchFamily="34"/>
                <a:ea typeface="Roboto" pitchFamily="2"/>
                <a:cs typeface="Poppins SemiBold" pitchFamily="2"/>
              </a:rPr>
              <a:t>quantitatifs</a:t>
            </a:r>
            <a:endParaRPr lang="fr-BE" sz="2400" b="0" i="0" u="none" strike="noStrike" kern="1200" cap="none" spc="0" baseline="0">
              <a:solidFill>
                <a:srgbClr val="000000"/>
              </a:solidFill>
              <a:uFillTx/>
              <a:latin typeface="Aptos" pitchFamily="34"/>
              <a:ea typeface="Roboto" pitchFamily="2"/>
              <a:cs typeface="Poppins SemiBold" pitchFamily="2"/>
            </a:endParaRPr>
          </a:p>
          <a:p>
            <a:pPr marL="0" marR="0" lvl="0" indent="0" algn="l" defTabSz="914400" rtl="0" fontAlgn="auto" hangingPunct="1">
              <a:lnSpc>
                <a:spcPct val="100000"/>
              </a:lnSpc>
              <a:spcBef>
                <a:spcPts val="600"/>
              </a:spcBef>
              <a:spcAft>
                <a:spcPts val="0"/>
              </a:spcAft>
              <a:buNone/>
              <a:tabLst/>
              <a:defRPr sz="1800" b="0" i="0" u="none" strike="noStrike" kern="0" cap="none" spc="0" baseline="0">
                <a:solidFill>
                  <a:srgbClr val="000000"/>
                </a:solidFill>
                <a:uFillTx/>
              </a:defRPr>
            </a:pPr>
            <a:r>
              <a:rPr lang="fr-BE" sz="2000" b="0" i="1" u="none" strike="noStrike" kern="1200" cap="none" spc="0" baseline="0">
                <a:solidFill>
                  <a:srgbClr val="000000"/>
                </a:solidFill>
                <a:uFillTx/>
                <a:latin typeface="Aptos" pitchFamily="34"/>
                <a:ea typeface="Roboto" pitchFamily="2"/>
                <a:cs typeface="Poppins SemiBold" pitchFamily="2"/>
              </a:rPr>
              <a:t>L’opérateur a-t-il atteint son nombre de </a:t>
            </a:r>
            <a:r>
              <a:rPr lang="fr-BE" sz="2000" b="0" i="1" u="none" strike="noStrike" kern="1200" cap="none" spc="0" baseline="0">
                <a:solidFill>
                  <a:srgbClr val="000000"/>
                </a:solidFill>
                <a:uFillTx/>
                <a:latin typeface="Aptos" pitchFamily="34"/>
                <a:ea typeface="Roboto" pitchFamily="2"/>
                <a:cs typeface="Arial" pitchFamily="34"/>
              </a:rPr>
              <a:t>représentations ?</a:t>
            </a:r>
            <a:endParaRPr lang="fr-BE" sz="2000" b="0" i="1" u="none" strike="noStrike" kern="1200" cap="none" spc="0" baseline="0">
              <a:solidFill>
                <a:srgbClr val="000000"/>
              </a:solidFill>
              <a:uFillTx/>
              <a:latin typeface="Aptos" pitchFamily="34"/>
              <a:ea typeface="Roboto" pitchFamily="2"/>
              <a:cs typeface="Poppins SemiBold" pitchFamily="2"/>
            </a:endParaRPr>
          </a:p>
        </p:txBody>
      </p:sp>
      <p:sp>
        <p:nvSpPr>
          <p:cNvPr id="6" name="ZoneTexte 10">
            <a:extLst>
              <a:ext uri="{FF2B5EF4-FFF2-40B4-BE49-F238E27FC236}">
                <a16:creationId xmlns:a16="http://schemas.microsoft.com/office/drawing/2014/main" id="{97344688-EAFF-E903-36E0-D74B24FD06D2}"/>
              </a:ext>
            </a:extLst>
          </p:cNvPr>
          <p:cNvSpPr txBox="1"/>
          <p:nvPr/>
        </p:nvSpPr>
        <p:spPr>
          <a:xfrm>
            <a:off x="4273552" y="2787304"/>
            <a:ext cx="3412350" cy="2893097"/>
          </a:xfrm>
          <a:prstGeom prst="rect">
            <a:avLst/>
          </a:prstGeom>
          <a:solidFill>
            <a:schemeClr val="accent1">
              <a:lumMod val="20000"/>
              <a:lumOff val="80000"/>
            </a:schemeClr>
          </a:solidFill>
          <a:ln w="9528" cap="flat">
            <a:solidFill>
              <a:srgbClr val="0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600" b="1" i="0" u="none" strike="noStrike" kern="1200" cap="none" spc="0" baseline="0" dirty="0">
                <a:solidFill>
                  <a:srgbClr val="000000"/>
                </a:solidFill>
                <a:uFillTx/>
                <a:latin typeface="Aptos" pitchFamily="34"/>
              </a:rPr>
              <a:t>Evaluation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400" b="0" i="0" u="none" strike="noStrike" kern="1200" cap="none" spc="0" baseline="0" dirty="0">
                <a:solidFill>
                  <a:srgbClr val="000000"/>
                </a:solidFill>
                <a:uFillTx/>
                <a:latin typeface="Aptos" pitchFamily="34"/>
              </a:rPr>
              <a:t>Centrée sur la valeur, le sens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400" b="0" i="0" u="none" strike="noStrike" kern="1200" cap="none" spc="0" baseline="0" dirty="0">
                <a:solidFill>
                  <a:srgbClr val="000000"/>
                </a:solidFill>
                <a:uFillTx/>
                <a:latin typeface="Aptos" pitchFamily="34"/>
              </a:rPr>
              <a:t>Réflexion concertée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400" b="0" i="0" u="none" strike="noStrike" kern="1200" cap="none" spc="0" baseline="0" dirty="0">
                <a:solidFill>
                  <a:srgbClr val="000000"/>
                </a:solidFill>
                <a:uFillTx/>
                <a:latin typeface="Aptos" pitchFamily="34"/>
              </a:rPr>
              <a:t>Critères </a:t>
            </a:r>
            <a:r>
              <a:rPr lang="fr-BE" sz="2400" b="1" i="0" u="none" strike="noStrike" kern="1200" cap="none" spc="0" baseline="0" dirty="0">
                <a:solidFill>
                  <a:srgbClr val="000000"/>
                </a:solidFill>
                <a:uFillTx/>
                <a:latin typeface="Aptos" pitchFamily="34"/>
              </a:rPr>
              <a:t>qualitatifs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2000" b="0" i="0" u="none" strike="noStrike" kern="1200" cap="none" spc="0" baseline="0" dirty="0">
              <a:solidFill>
                <a:srgbClr val="000000"/>
              </a:solidFill>
              <a:uFillTx/>
              <a:latin typeface="Aptos" pitchFamily="34"/>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2000" b="0" i="1" u="none" strike="noStrike" kern="1200" cap="none" spc="0" baseline="0" dirty="0">
                <a:solidFill>
                  <a:srgbClr val="000000"/>
                </a:solidFill>
                <a:uFillTx/>
                <a:latin typeface="Aptos" pitchFamily="34"/>
              </a:rPr>
              <a:t>L’opérateur a-t-il atteint ses objectifs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C5775-40E9-C385-B014-5626D79A7725}"/>
              </a:ext>
            </a:extLst>
          </p:cNvPr>
          <p:cNvSpPr txBox="1">
            <a:spLocks noGrp="1"/>
          </p:cNvSpPr>
          <p:nvPr>
            <p:ph type="title"/>
          </p:nvPr>
        </p:nvSpPr>
        <p:spPr>
          <a:xfrm>
            <a:off x="5491322" y="163065"/>
            <a:ext cx="6414985" cy="671142"/>
          </a:xfrm>
        </p:spPr>
        <p:txBody>
          <a:bodyPr/>
          <a:lstStyle/>
          <a:p>
            <a:pPr lvl="0"/>
            <a:r>
              <a:rPr lang="en-US" sz="3600" dirty="0">
                <a:latin typeface="Poppins"/>
                <a:cs typeface="Poppins"/>
              </a:rPr>
              <a:t>Une </a:t>
            </a:r>
            <a:r>
              <a:rPr lang="en-US" sz="3600" dirty="0">
                <a:solidFill>
                  <a:srgbClr val="C00000"/>
                </a:solidFill>
                <a:latin typeface="Poppins"/>
                <a:cs typeface="Poppins"/>
              </a:rPr>
              <a:t>démarche </a:t>
            </a:r>
            <a:r>
              <a:rPr lang="en-US" sz="3600" dirty="0" err="1">
                <a:latin typeface="Poppins"/>
                <a:cs typeface="Poppins"/>
              </a:rPr>
              <a:t>en</a:t>
            </a:r>
            <a:r>
              <a:rPr lang="en-US" sz="3600" dirty="0">
                <a:latin typeface="Poppins"/>
                <a:cs typeface="Poppins"/>
              </a:rPr>
              <a:t> triangle</a:t>
            </a:r>
            <a:endParaRPr lang="en-US" sz="3600" dirty="0"/>
          </a:p>
        </p:txBody>
      </p:sp>
      <p:pic>
        <p:nvPicPr>
          <p:cNvPr id="3" name="Picture 4">
            <a:extLst>
              <a:ext uri="{FF2B5EF4-FFF2-40B4-BE49-F238E27FC236}">
                <a16:creationId xmlns:a16="http://schemas.microsoft.com/office/drawing/2014/main" id="{0FAAB6CD-F468-17DC-C918-8F8ECD344A51}"/>
              </a:ext>
            </a:extLst>
          </p:cNvPr>
          <p:cNvPicPr>
            <a:picLocks noChangeAspect="1"/>
          </p:cNvPicPr>
          <p:nvPr/>
        </p:nvPicPr>
        <p:blipFill>
          <a:blip r:embed="rId3"/>
          <a:stretch>
            <a:fillRect/>
          </a:stretch>
        </p:blipFill>
        <p:spPr>
          <a:xfrm>
            <a:off x="4597978" y="1089434"/>
            <a:ext cx="2857500" cy="933446"/>
          </a:xfrm>
          <a:prstGeom prst="rect">
            <a:avLst/>
          </a:prstGeom>
          <a:noFill/>
          <a:ln cap="flat">
            <a:noFill/>
          </a:ln>
        </p:spPr>
      </p:pic>
      <p:pic>
        <p:nvPicPr>
          <p:cNvPr id="4" name="Picture 7">
            <a:extLst>
              <a:ext uri="{FF2B5EF4-FFF2-40B4-BE49-F238E27FC236}">
                <a16:creationId xmlns:a16="http://schemas.microsoft.com/office/drawing/2014/main" id="{DED2554A-7460-3259-A431-EBBC982E3289}"/>
              </a:ext>
            </a:extLst>
          </p:cNvPr>
          <p:cNvPicPr>
            <a:picLocks noChangeAspect="1"/>
          </p:cNvPicPr>
          <p:nvPr/>
        </p:nvPicPr>
        <p:blipFill>
          <a:blip r:embed="rId4"/>
          <a:stretch>
            <a:fillRect/>
          </a:stretch>
        </p:blipFill>
        <p:spPr>
          <a:xfrm>
            <a:off x="8698815" y="3991886"/>
            <a:ext cx="2378080" cy="1015093"/>
          </a:xfrm>
          <a:prstGeom prst="rect">
            <a:avLst/>
          </a:prstGeom>
          <a:noFill/>
          <a:ln cap="flat">
            <a:noFill/>
          </a:ln>
        </p:spPr>
      </p:pic>
      <p:pic>
        <p:nvPicPr>
          <p:cNvPr id="5" name="Picture 8">
            <a:extLst>
              <a:ext uri="{FF2B5EF4-FFF2-40B4-BE49-F238E27FC236}">
                <a16:creationId xmlns:a16="http://schemas.microsoft.com/office/drawing/2014/main" id="{65B69ABB-4764-178D-7059-684BC076E172}"/>
              </a:ext>
            </a:extLst>
          </p:cNvPr>
          <p:cNvPicPr>
            <a:picLocks noChangeAspect="1"/>
          </p:cNvPicPr>
          <p:nvPr/>
        </p:nvPicPr>
        <p:blipFill>
          <a:blip r:embed="rId5"/>
          <a:stretch>
            <a:fillRect/>
          </a:stretch>
        </p:blipFill>
        <p:spPr>
          <a:xfrm>
            <a:off x="448586" y="4131579"/>
            <a:ext cx="2912839" cy="735689"/>
          </a:xfrm>
          <a:prstGeom prst="rect">
            <a:avLst/>
          </a:prstGeom>
          <a:noFill/>
          <a:ln cap="flat">
            <a:noFill/>
          </a:ln>
        </p:spPr>
      </p:pic>
      <p:sp>
        <p:nvSpPr>
          <p:cNvPr id="6" name="TextBox 10">
            <a:extLst>
              <a:ext uri="{FF2B5EF4-FFF2-40B4-BE49-F238E27FC236}">
                <a16:creationId xmlns:a16="http://schemas.microsoft.com/office/drawing/2014/main" id="{88ADCB70-F28D-A22C-4C09-55C30C0F7C28}"/>
              </a:ext>
            </a:extLst>
          </p:cNvPr>
          <p:cNvSpPr txBox="1"/>
          <p:nvPr/>
        </p:nvSpPr>
        <p:spPr>
          <a:xfrm>
            <a:off x="8009906" y="5130140"/>
            <a:ext cx="3742703" cy="83099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1" i="0" u="none" strike="noStrike" kern="1200" cap="none" spc="0" baseline="0">
                <a:solidFill>
                  <a:srgbClr val="000000"/>
                </a:solidFill>
                <a:uFillTx/>
                <a:latin typeface="Aptos"/>
              </a:rPr>
              <a:t> Description</a:t>
            </a:r>
            <a:r>
              <a:rPr lang="fr-BE" sz="1600" b="0" i="0" u="none" strike="noStrike" kern="1200" cap="none" spc="0" baseline="0">
                <a:solidFill>
                  <a:srgbClr val="000000"/>
                </a:solidFill>
                <a:uFillTx/>
                <a:latin typeface="Aptos"/>
              </a:rPr>
              <a:t> des actions, programmes, dispositifs, etc… réalisées dans le cadre de l’Objectif et de son appropriation.</a:t>
            </a:r>
          </a:p>
        </p:txBody>
      </p:sp>
      <p:sp>
        <p:nvSpPr>
          <p:cNvPr id="7" name="TextBox 13">
            <a:extLst>
              <a:ext uri="{FF2B5EF4-FFF2-40B4-BE49-F238E27FC236}">
                <a16:creationId xmlns:a16="http://schemas.microsoft.com/office/drawing/2014/main" id="{0B757041-2F4F-B3D5-AADF-2037CAEAB7B5}"/>
              </a:ext>
            </a:extLst>
          </p:cNvPr>
          <p:cNvSpPr txBox="1"/>
          <p:nvPr/>
        </p:nvSpPr>
        <p:spPr>
          <a:xfrm>
            <a:off x="569342" y="5126967"/>
            <a:ext cx="2743200" cy="830997"/>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1" i="0" u="none" strike="noStrike" kern="1200" cap="none" spc="0" baseline="0">
                <a:solidFill>
                  <a:srgbClr val="000000"/>
                </a:solidFill>
                <a:uFillTx/>
                <a:latin typeface="Aptos"/>
                <a:ea typeface="Calibri"/>
                <a:cs typeface="Arial"/>
              </a:rPr>
              <a:t>Questionnement et analyse</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0" i="0" u="none" strike="noStrike" kern="1200" cap="none" spc="0" baseline="0">
                <a:solidFill>
                  <a:srgbClr val="000000"/>
                </a:solidFill>
                <a:uFillTx/>
                <a:latin typeface="Aptos"/>
                <a:ea typeface="Calibri"/>
                <a:cs typeface="Arial"/>
              </a:rPr>
              <a:t>En quoi les réalisations ont permis d’atteindre l’objectif ?</a:t>
            </a:r>
          </a:p>
        </p:txBody>
      </p:sp>
      <p:sp>
        <p:nvSpPr>
          <p:cNvPr id="8" name="TextBox 14">
            <a:extLst>
              <a:ext uri="{FF2B5EF4-FFF2-40B4-BE49-F238E27FC236}">
                <a16:creationId xmlns:a16="http://schemas.microsoft.com/office/drawing/2014/main" id="{3D6AFFFD-A514-85B1-D919-2801E7587ED0}"/>
              </a:ext>
            </a:extLst>
          </p:cNvPr>
          <p:cNvSpPr txBox="1"/>
          <p:nvPr/>
        </p:nvSpPr>
        <p:spPr>
          <a:xfrm>
            <a:off x="2711570" y="2179609"/>
            <a:ext cx="6783238" cy="830997"/>
          </a:xfrm>
          <a:prstGeom prst="rect">
            <a:avLst/>
          </a:prstGeom>
          <a:noFill/>
          <a:ln cap="flat">
            <a:noFill/>
          </a:ln>
        </p:spPr>
        <p:txBody>
          <a:bodyPr vert="horz" wrap="square" lIns="91440" tIns="45720" rIns="91440" bIns="45720" anchor="t" anchorCtr="0" compatLnSpc="1">
            <a:spAutoFit/>
          </a:bodyPr>
          <a:lstStyle/>
          <a:p>
            <a:pPr marL="457200" marR="0" lvl="0" indent="0" algn="just"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0" i="0" u="none" strike="noStrike" kern="1200" cap="none" spc="0" baseline="0">
                <a:solidFill>
                  <a:srgbClr val="000000"/>
                </a:solidFill>
                <a:uFillTx/>
                <a:latin typeface="Aptos"/>
                <a:ea typeface="MS Mincho"/>
              </a:rPr>
              <a:t>EXEMPLE : art. 1/1, 2°Favoriser la rencontre entre les artistes, les œuvres  et les publics, dans une perspective de </a:t>
            </a:r>
            <a:r>
              <a:rPr lang="fr-BE" sz="1600" b="1" i="0" u="none" strike="noStrike" kern="1200" cap="none" spc="0" baseline="0">
                <a:solidFill>
                  <a:srgbClr val="000000"/>
                </a:solidFill>
                <a:uFillTx/>
                <a:latin typeface="Aptos"/>
                <a:ea typeface="MS Mincho"/>
              </a:rPr>
              <a:t>démocratisation culturelle</a:t>
            </a:r>
            <a:r>
              <a:rPr lang="fr-BE" sz="1600" b="0" i="0" u="none" strike="noStrike" kern="1200" cap="none" spc="0" baseline="0">
                <a:solidFill>
                  <a:srgbClr val="000000"/>
                </a:solidFill>
                <a:uFillTx/>
                <a:latin typeface="Aptos"/>
                <a:ea typeface="MS Mincho"/>
              </a:rPr>
              <a:t>, notamment au moyen d’une </a:t>
            </a:r>
            <a:r>
              <a:rPr lang="fr-BE" sz="1600" b="1" i="0" u="none" strike="noStrike" kern="1200" cap="none" spc="0" baseline="0">
                <a:solidFill>
                  <a:srgbClr val="000000"/>
                </a:solidFill>
                <a:uFillTx/>
                <a:latin typeface="Aptos"/>
                <a:ea typeface="MS Mincho"/>
              </a:rPr>
              <a:t>médiation</a:t>
            </a:r>
            <a:r>
              <a:rPr lang="fr-BE" sz="1600" b="0" i="0" u="none" strike="noStrike" kern="1200" cap="none" spc="0" baseline="0">
                <a:solidFill>
                  <a:srgbClr val="000000"/>
                </a:solidFill>
                <a:uFillTx/>
                <a:latin typeface="Aptos"/>
                <a:ea typeface="MS Mincho"/>
              </a:rPr>
              <a:t> adéquate</a:t>
            </a:r>
          </a:p>
        </p:txBody>
      </p:sp>
      <p:cxnSp>
        <p:nvCxnSpPr>
          <p:cNvPr id="9" name="Straight Arrow Connector 17">
            <a:extLst>
              <a:ext uri="{FF2B5EF4-FFF2-40B4-BE49-F238E27FC236}">
                <a16:creationId xmlns:a16="http://schemas.microsoft.com/office/drawing/2014/main" id="{E23E7158-F4AA-FFFD-BA55-C307D1C4CA98}"/>
              </a:ext>
            </a:extLst>
          </p:cNvPr>
          <p:cNvCxnSpPr/>
          <p:nvPr/>
        </p:nvCxnSpPr>
        <p:spPr>
          <a:xfrm>
            <a:off x="7481456" y="3117271"/>
            <a:ext cx="1058875" cy="831272"/>
          </a:xfrm>
          <a:prstGeom prst="straightConnector1">
            <a:avLst/>
          </a:prstGeom>
          <a:noFill/>
          <a:ln w="28575" cap="flat">
            <a:solidFill>
              <a:srgbClr val="C00000"/>
            </a:solidFill>
            <a:prstDash val="solid"/>
            <a:miter/>
            <a:tailEnd type="arrow"/>
          </a:ln>
        </p:spPr>
      </p:cxnSp>
      <p:cxnSp>
        <p:nvCxnSpPr>
          <p:cNvPr id="10" name="Straight Arrow Connector 18">
            <a:extLst>
              <a:ext uri="{FF2B5EF4-FFF2-40B4-BE49-F238E27FC236}">
                <a16:creationId xmlns:a16="http://schemas.microsoft.com/office/drawing/2014/main" id="{72BEA68F-21B0-3D14-F233-30F244F7234E}"/>
              </a:ext>
            </a:extLst>
          </p:cNvPr>
          <p:cNvCxnSpPr/>
          <p:nvPr/>
        </p:nvCxnSpPr>
        <p:spPr>
          <a:xfrm flipV="1">
            <a:off x="3790206" y="3117271"/>
            <a:ext cx="1068778" cy="732316"/>
          </a:xfrm>
          <a:prstGeom prst="straightConnector1">
            <a:avLst/>
          </a:prstGeom>
          <a:noFill/>
          <a:ln w="28575" cap="flat">
            <a:solidFill>
              <a:srgbClr val="C00000"/>
            </a:solidFill>
            <a:prstDash val="solid"/>
            <a:miter/>
            <a:tailEnd type="arrow"/>
          </a:ln>
        </p:spPr>
      </p:cxnSp>
      <p:cxnSp>
        <p:nvCxnSpPr>
          <p:cNvPr id="11" name="Straight Arrow Connector 19">
            <a:extLst>
              <a:ext uri="{FF2B5EF4-FFF2-40B4-BE49-F238E27FC236}">
                <a16:creationId xmlns:a16="http://schemas.microsoft.com/office/drawing/2014/main" id="{D2FB9963-4CA3-7BFA-66B2-1E3ABF409608}"/>
              </a:ext>
            </a:extLst>
          </p:cNvPr>
          <p:cNvCxnSpPr/>
          <p:nvPr/>
        </p:nvCxnSpPr>
        <p:spPr>
          <a:xfrm flipH="1" flipV="1">
            <a:off x="5225137" y="4552203"/>
            <a:ext cx="1613066" cy="9903"/>
          </a:xfrm>
          <a:prstGeom prst="straightConnector1">
            <a:avLst/>
          </a:prstGeom>
          <a:noFill/>
          <a:ln w="28575" cap="flat">
            <a:solidFill>
              <a:srgbClr val="C00000"/>
            </a:solidFill>
            <a:prstDash val="solid"/>
            <a:miter/>
            <a:tailEnd type="arrow"/>
          </a:ln>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29">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61CC9-5C7D-6E14-40C6-D81CBAA5817B}"/>
              </a:ext>
            </a:extLst>
          </p:cNvPr>
          <p:cNvSpPr txBox="1">
            <a:spLocks noGrp="1"/>
          </p:cNvSpPr>
          <p:nvPr>
            <p:ph type="title"/>
          </p:nvPr>
        </p:nvSpPr>
        <p:spPr>
          <a:xfrm>
            <a:off x="4777615" y="179293"/>
            <a:ext cx="7208197" cy="674879"/>
          </a:xfrm>
        </p:spPr>
        <p:txBody>
          <a:bodyPr/>
          <a:lstStyle/>
          <a:p>
            <a:pPr lvl="0"/>
            <a:r>
              <a:rPr lang="en-US" sz="3600" dirty="0">
                <a:latin typeface="Poppins"/>
                <a:cs typeface="Poppins"/>
              </a:rPr>
              <a:t>Le chemin </a:t>
            </a:r>
            <a:r>
              <a:rPr lang="fr-FR" sz="3600" dirty="0">
                <a:latin typeface="Poppins"/>
                <a:cs typeface="Poppins"/>
              </a:rPr>
              <a:t>en</a:t>
            </a:r>
            <a:r>
              <a:rPr lang="en-US" sz="3600" dirty="0">
                <a:latin typeface="Poppins"/>
                <a:cs typeface="Poppins"/>
              </a:rPr>
              <a:t>  </a:t>
            </a:r>
            <a:r>
              <a:rPr lang="en-US" sz="3600" dirty="0">
                <a:solidFill>
                  <a:srgbClr val="C00000"/>
                </a:solidFill>
                <a:latin typeface="Poppins"/>
                <a:cs typeface="Poppins"/>
              </a:rPr>
              <a:t>arts de la </a:t>
            </a:r>
            <a:r>
              <a:rPr lang="fr-FR" sz="3600" dirty="0">
                <a:solidFill>
                  <a:srgbClr val="C00000"/>
                </a:solidFill>
                <a:latin typeface="Poppins"/>
                <a:cs typeface="Poppins"/>
              </a:rPr>
              <a:t>scène</a:t>
            </a:r>
            <a:endParaRPr lang="fr-FR" sz="3600" dirty="0">
              <a:solidFill>
                <a:srgbClr val="C00000"/>
              </a:solidFill>
            </a:endParaRPr>
          </a:p>
        </p:txBody>
      </p:sp>
      <p:sp>
        <p:nvSpPr>
          <p:cNvPr id="3" name="Text Placeholder 2">
            <a:extLst>
              <a:ext uri="{FF2B5EF4-FFF2-40B4-BE49-F238E27FC236}">
                <a16:creationId xmlns:a16="http://schemas.microsoft.com/office/drawing/2014/main" id="{75109BA0-836C-ED4C-9E7A-ADFE78E574CC}"/>
              </a:ext>
            </a:extLst>
          </p:cNvPr>
          <p:cNvSpPr txBox="1">
            <a:spLocks noGrp="1"/>
          </p:cNvSpPr>
          <p:nvPr>
            <p:ph type="body" idx="4294967295"/>
          </p:nvPr>
        </p:nvSpPr>
        <p:spPr>
          <a:xfrm>
            <a:off x="627204" y="1282720"/>
            <a:ext cx="11134489" cy="4292568"/>
          </a:xfrm>
        </p:spPr>
        <p:txBody>
          <a:bodyPr>
            <a:noAutofit/>
          </a:bodyPr>
          <a:lstStyle/>
          <a:p>
            <a:pPr marL="0" lvl="0" indent="0">
              <a:lnSpc>
                <a:spcPct val="120000"/>
              </a:lnSpc>
              <a:spcBef>
                <a:spcPts val="500"/>
              </a:spcBef>
              <a:buNone/>
            </a:pPr>
            <a:r>
              <a:rPr lang="en-US" sz="1800" b="0" dirty="0">
                <a:latin typeface="Poppins" pitchFamily="2"/>
                <a:ea typeface="Roboto"/>
                <a:cs typeface="Poppins" pitchFamily="2"/>
              </a:rPr>
              <a:t>  1. </a:t>
            </a:r>
            <a:r>
              <a:rPr lang="fr-BE" sz="1800" b="0" dirty="0">
                <a:latin typeface="Poppins" pitchFamily="2"/>
                <a:ea typeface="Roboto"/>
                <a:cs typeface="Poppins" pitchFamily="2"/>
              </a:rPr>
              <a:t>Les objectifs généraux (= le Décret).</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2. Les objectifs spécifiques ou projets (= le Décret, le dossier 2022, le CP).</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3. Les activités (= l’opérateur).</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4. L’opérateur apprécie les résultats de ses activités et vérifie que leurs impacts </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nourrissent les objectifs spécifiques.</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5. L’opérateur vérifie que les objectifs spécifiques nourrissent les objectifs généraux.</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6. L’opérateur tire les conclusions : éventuellement il modifie les activités et/ou les </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objectifs spécifiques.</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7. Les services du Gouvernement émettent un avis sur la qualité de l’auto-évaluation.</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8. Ces documents nourrissent la demande de renouvellement de CP, les débats en </a:t>
            </a:r>
            <a:endParaRPr lang="fr-BE" sz="1800" b="0" dirty="0">
              <a:solidFill>
                <a:srgbClr val="898989"/>
              </a:solidFill>
              <a:latin typeface="Poppins" pitchFamily="2"/>
              <a:ea typeface="Roboto"/>
              <a:cs typeface="Poppins" pitchFamily="2"/>
            </a:endParaRPr>
          </a:p>
          <a:p>
            <a:pPr marL="0" lvl="0" indent="0">
              <a:lnSpc>
                <a:spcPct val="120000"/>
              </a:lnSpc>
              <a:spcBef>
                <a:spcPts val="500"/>
              </a:spcBef>
              <a:buNone/>
            </a:pPr>
            <a:r>
              <a:rPr lang="fr-BE" sz="1800" b="0" dirty="0">
                <a:latin typeface="Poppins" pitchFamily="2"/>
                <a:ea typeface="Roboto"/>
                <a:cs typeface="Poppins" pitchFamily="2"/>
              </a:rPr>
              <a:t>       Commissions… les analyses du secteur… l’évaluation du Décret.</a:t>
            </a:r>
            <a:endParaRPr lang="en-US" sz="1800" b="0" dirty="0">
              <a:solidFill>
                <a:srgbClr val="898989"/>
              </a:solidFill>
              <a:latin typeface="Poppins" pitchFamily="2"/>
              <a:ea typeface="Roboto" pitchFamily="2"/>
              <a:cs typeface="Poppins" pitchFamily="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30">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C3314-6CAB-FE21-B0A2-3AC0C46DD1D7}"/>
              </a:ext>
            </a:extLst>
          </p:cNvPr>
          <p:cNvSpPr txBox="1">
            <a:spLocks noGrp="1"/>
          </p:cNvSpPr>
          <p:nvPr>
            <p:ph type="title"/>
          </p:nvPr>
        </p:nvSpPr>
        <p:spPr>
          <a:xfrm>
            <a:off x="3625934" y="191722"/>
            <a:ext cx="7841409" cy="641899"/>
          </a:xfrm>
        </p:spPr>
        <p:txBody>
          <a:bodyPr/>
          <a:lstStyle/>
          <a:p>
            <a:pPr lvl="0"/>
            <a:r>
              <a:rPr lang="fr-BE" sz="3600">
                <a:latin typeface="Poppins"/>
                <a:cs typeface="Poppins"/>
              </a:rPr>
              <a:t>Les objectifs généraux du décret</a:t>
            </a:r>
            <a:endParaRPr lang="fr-BE" sz="3600"/>
          </a:p>
        </p:txBody>
      </p:sp>
      <p:sp>
        <p:nvSpPr>
          <p:cNvPr id="3" name="Text Placeholder 2">
            <a:extLst>
              <a:ext uri="{FF2B5EF4-FFF2-40B4-BE49-F238E27FC236}">
                <a16:creationId xmlns:a16="http://schemas.microsoft.com/office/drawing/2014/main" id="{4E0C4649-B3CC-5A59-8977-74FC89AB07A6}"/>
              </a:ext>
            </a:extLst>
          </p:cNvPr>
          <p:cNvSpPr txBox="1">
            <a:spLocks noGrp="1"/>
          </p:cNvSpPr>
          <p:nvPr>
            <p:ph type="body" idx="4294967295"/>
          </p:nvPr>
        </p:nvSpPr>
        <p:spPr>
          <a:xfrm>
            <a:off x="219465" y="933008"/>
            <a:ext cx="11454889" cy="5530867"/>
          </a:xfrm>
        </p:spPr>
        <p:txBody>
          <a:bodyPr/>
          <a:lstStyle/>
          <a:p>
            <a:pPr marL="0" lvl="0" indent="0">
              <a:lnSpc>
                <a:spcPct val="110000"/>
              </a:lnSpc>
              <a:spcBef>
                <a:spcPts val="0"/>
              </a:spcBef>
              <a:buNone/>
            </a:pPr>
            <a:r>
              <a:rPr lang="fr-BE" sz="1800" b="0">
                <a:latin typeface="Poppins" pitchFamily="2"/>
                <a:ea typeface="Roboto"/>
                <a:cs typeface="Poppins" pitchFamily="2"/>
              </a:rPr>
              <a:t>Les </a:t>
            </a:r>
            <a:r>
              <a:rPr lang="fr-BE" sz="1800">
                <a:solidFill>
                  <a:srgbClr val="C04F15"/>
                </a:solidFill>
                <a:latin typeface="Poppins" pitchFamily="2"/>
                <a:ea typeface="Roboto"/>
                <a:cs typeface="Poppins" pitchFamily="2"/>
              </a:rPr>
              <a:t>5 objectifs généraux </a:t>
            </a:r>
            <a:r>
              <a:rPr lang="fr-BE" sz="1800" b="0">
                <a:latin typeface="Poppins" pitchFamily="2"/>
                <a:ea typeface="Roboto"/>
                <a:cs typeface="Poppins" pitchFamily="2"/>
              </a:rPr>
              <a:t>des arts de la scène (article 1/1 repris en contrat-programme)</a:t>
            </a:r>
            <a:endParaRPr lang="fr-BE" sz="1800" b="0">
              <a:solidFill>
                <a:srgbClr val="898989"/>
              </a:solidFill>
              <a:latin typeface="Poppins" pitchFamily="2"/>
              <a:ea typeface="Roboto"/>
              <a:cs typeface="Poppins" pitchFamily="2"/>
            </a:endParaRPr>
          </a:p>
          <a:p>
            <a:pPr marL="0" lvl="0" indent="0" algn="just">
              <a:lnSpc>
                <a:spcPct val="110000"/>
              </a:lnSpc>
              <a:spcBef>
                <a:spcPts val="0"/>
              </a:spcBef>
              <a:buNone/>
            </a:pPr>
            <a:endParaRPr lang="fr-BE" sz="1800" b="0">
              <a:latin typeface="Poppins" pitchFamily="2"/>
              <a:ea typeface="Roboto"/>
              <a:cs typeface="Poppins" pitchFamily="2"/>
            </a:endParaRPr>
          </a:p>
          <a:p>
            <a:pPr marL="342900" lvl="0" indent="-342900" algn="just">
              <a:lnSpc>
                <a:spcPct val="110000"/>
              </a:lnSpc>
              <a:spcBef>
                <a:spcPts val="0"/>
              </a:spcBef>
              <a:buAutoNum type="arabicPeriod"/>
            </a:pPr>
            <a:r>
              <a:rPr lang="fr-BE" sz="1800" b="0">
                <a:latin typeface="Poppins" pitchFamily="2"/>
                <a:ea typeface="Roboto"/>
                <a:cs typeface="Poppins" pitchFamily="2"/>
              </a:rPr>
              <a:t>Soutenir la création artistique, sous toutes ses formes, et garantir </a:t>
            </a:r>
            <a:r>
              <a:rPr lang="fr-BE" sz="1800">
                <a:latin typeface="Poppins" pitchFamily="2"/>
                <a:ea typeface="Roboto"/>
                <a:cs typeface="Poppins" pitchFamily="2"/>
              </a:rPr>
              <a:t>la liberté  artistique</a:t>
            </a:r>
            <a:r>
              <a:rPr lang="fr-BE" sz="1800" b="0">
                <a:latin typeface="Poppins" pitchFamily="2"/>
                <a:ea typeface="Roboto"/>
                <a:cs typeface="Poppins" pitchFamily="2"/>
              </a:rPr>
              <a:t>, </a:t>
            </a:r>
          </a:p>
          <a:p>
            <a:pPr marL="0" lvl="0" indent="0" algn="just">
              <a:lnSpc>
                <a:spcPct val="110000"/>
              </a:lnSpc>
              <a:spcBef>
                <a:spcPts val="0"/>
              </a:spcBef>
              <a:buNone/>
            </a:pPr>
            <a:r>
              <a:rPr lang="fr-BE" sz="1800" b="0">
                <a:latin typeface="Poppins" pitchFamily="2"/>
                <a:ea typeface="Roboto"/>
                <a:cs typeface="Poppins" pitchFamily="2"/>
              </a:rPr>
              <a:t>     </a:t>
            </a:r>
            <a:r>
              <a:rPr lang="fr-BE" sz="1800">
                <a:latin typeface="Poppins" pitchFamily="2"/>
                <a:ea typeface="Roboto"/>
                <a:cs typeface="Poppins" pitchFamily="2"/>
              </a:rPr>
              <a:t>l’émergence</a:t>
            </a:r>
            <a:r>
              <a:rPr lang="fr-BE" sz="1800" b="0">
                <a:latin typeface="Poppins" pitchFamily="2"/>
                <a:ea typeface="Roboto"/>
                <a:cs typeface="Poppins" pitchFamily="2"/>
              </a:rPr>
              <a:t>, </a:t>
            </a:r>
            <a:r>
              <a:rPr lang="fr-BE" sz="1800">
                <a:latin typeface="Poppins" pitchFamily="2"/>
                <a:ea typeface="Roboto"/>
                <a:cs typeface="Poppins" pitchFamily="2"/>
              </a:rPr>
              <a:t>l’excellence</a:t>
            </a:r>
            <a:r>
              <a:rPr lang="fr-BE" sz="1800" b="0">
                <a:latin typeface="Poppins" pitchFamily="2"/>
                <a:ea typeface="Roboto"/>
                <a:cs typeface="Poppins" pitchFamily="2"/>
              </a:rPr>
              <a:t> artistique et la </a:t>
            </a:r>
            <a:r>
              <a:rPr lang="fr-BE" sz="1800">
                <a:latin typeface="Poppins" pitchFamily="2"/>
                <a:ea typeface="Roboto"/>
                <a:cs typeface="Poppins" pitchFamily="2"/>
              </a:rPr>
              <a:t>diversité</a:t>
            </a:r>
            <a:r>
              <a:rPr lang="fr-BE" sz="1800" b="0">
                <a:latin typeface="Poppins" pitchFamily="2"/>
                <a:ea typeface="Roboto"/>
                <a:cs typeface="Poppins" pitchFamily="2"/>
              </a:rPr>
              <a:t> culturelle.</a:t>
            </a:r>
            <a:endParaRPr lang="fr-BE" sz="1800" b="0">
              <a:solidFill>
                <a:srgbClr val="898989"/>
              </a:solidFill>
              <a:latin typeface="Poppins" pitchFamily="2"/>
              <a:ea typeface="Roboto"/>
              <a:cs typeface="Poppins" pitchFamily="2"/>
            </a:endParaRPr>
          </a:p>
          <a:p>
            <a:pPr marL="0" lvl="0" indent="0" algn="just">
              <a:lnSpc>
                <a:spcPct val="110000"/>
              </a:lnSpc>
              <a:spcBef>
                <a:spcPts val="0"/>
              </a:spcBef>
              <a:buNone/>
            </a:pPr>
            <a:endParaRPr lang="fr-BE" sz="1800" b="0">
              <a:latin typeface="Poppins" pitchFamily="2"/>
              <a:ea typeface="Roboto"/>
              <a:cs typeface="Poppins" pitchFamily="2"/>
            </a:endParaRPr>
          </a:p>
          <a:p>
            <a:pPr marL="0" lvl="0" indent="0" algn="just">
              <a:lnSpc>
                <a:spcPct val="110000"/>
              </a:lnSpc>
              <a:spcBef>
                <a:spcPts val="0"/>
              </a:spcBef>
              <a:buNone/>
            </a:pPr>
            <a:r>
              <a:rPr lang="fr-BE" sz="1800" b="0">
                <a:latin typeface="Poppins" pitchFamily="2"/>
                <a:ea typeface="Roboto"/>
                <a:cs typeface="Poppins" pitchFamily="2"/>
              </a:rPr>
              <a:t>2. Favoriser la rencontre entre les artistes, les œuvres  et les publics, dans une perspective de </a:t>
            </a:r>
          </a:p>
          <a:p>
            <a:pPr marL="0" lvl="0" indent="0" algn="just">
              <a:lnSpc>
                <a:spcPct val="110000"/>
              </a:lnSpc>
              <a:spcBef>
                <a:spcPts val="0"/>
              </a:spcBef>
              <a:buNone/>
            </a:pPr>
            <a:r>
              <a:rPr lang="fr-BE" sz="1800" b="0">
                <a:latin typeface="Poppins" pitchFamily="2"/>
                <a:ea typeface="Roboto"/>
                <a:cs typeface="Poppins" pitchFamily="2"/>
              </a:rPr>
              <a:t>    </a:t>
            </a:r>
            <a:r>
              <a:rPr lang="fr-BE" sz="1800">
                <a:latin typeface="Poppins" pitchFamily="2"/>
                <a:ea typeface="Roboto"/>
                <a:cs typeface="Poppins" pitchFamily="2"/>
              </a:rPr>
              <a:t>démocratisation culturelle</a:t>
            </a:r>
            <a:r>
              <a:rPr lang="fr-BE" sz="1800" b="0">
                <a:latin typeface="Poppins" pitchFamily="2"/>
                <a:ea typeface="Roboto"/>
                <a:cs typeface="Poppins" pitchFamily="2"/>
              </a:rPr>
              <a:t>, notamment au moyen d’une </a:t>
            </a:r>
            <a:r>
              <a:rPr lang="fr-BE" sz="1800">
                <a:latin typeface="Poppins" pitchFamily="2"/>
                <a:ea typeface="Roboto"/>
                <a:cs typeface="Poppins" pitchFamily="2"/>
              </a:rPr>
              <a:t>médiation</a:t>
            </a:r>
            <a:r>
              <a:rPr lang="fr-BE" sz="1800" b="0">
                <a:latin typeface="Poppins" pitchFamily="2"/>
                <a:ea typeface="Roboto"/>
                <a:cs typeface="Poppins" pitchFamily="2"/>
              </a:rPr>
              <a:t> adéquate.</a:t>
            </a:r>
            <a:endParaRPr lang="fr-BE" sz="1800" b="0">
              <a:solidFill>
                <a:srgbClr val="898989"/>
              </a:solidFill>
              <a:latin typeface="Poppins" pitchFamily="2"/>
              <a:ea typeface="Roboto"/>
              <a:cs typeface="Poppins" pitchFamily="2"/>
            </a:endParaRPr>
          </a:p>
          <a:p>
            <a:pPr marL="0" lvl="0" indent="0" algn="just">
              <a:lnSpc>
                <a:spcPct val="110000"/>
              </a:lnSpc>
              <a:spcBef>
                <a:spcPts val="0"/>
              </a:spcBef>
              <a:buNone/>
            </a:pPr>
            <a:endParaRPr lang="fr-BE" sz="1800" b="0">
              <a:latin typeface="Poppins" pitchFamily="2"/>
              <a:ea typeface="Roboto"/>
              <a:cs typeface="Poppins" pitchFamily="2"/>
            </a:endParaRPr>
          </a:p>
          <a:p>
            <a:pPr marL="0" lvl="0" indent="0" algn="just">
              <a:lnSpc>
                <a:spcPct val="110000"/>
              </a:lnSpc>
              <a:spcBef>
                <a:spcPts val="0"/>
              </a:spcBef>
              <a:buNone/>
            </a:pPr>
            <a:r>
              <a:rPr lang="fr-BE" sz="1800" b="0">
                <a:latin typeface="Poppins" pitchFamily="2"/>
                <a:ea typeface="Roboto"/>
                <a:cs typeface="Poppins" pitchFamily="2"/>
              </a:rPr>
              <a:t>3. Valoriser les artistes et créateurs de la Communauté française en veillant à une </a:t>
            </a:r>
            <a:r>
              <a:rPr lang="fr-BE" sz="1800">
                <a:latin typeface="Poppins" pitchFamily="2"/>
                <a:ea typeface="Roboto"/>
                <a:cs typeface="Poppins" pitchFamily="2"/>
              </a:rPr>
              <a:t>représentation </a:t>
            </a:r>
          </a:p>
          <a:p>
            <a:pPr marL="0" lvl="0" indent="0" algn="just">
              <a:lnSpc>
                <a:spcPct val="110000"/>
              </a:lnSpc>
              <a:spcBef>
                <a:spcPts val="0"/>
              </a:spcBef>
              <a:buNone/>
            </a:pPr>
            <a:r>
              <a:rPr lang="fr-BE" sz="1800">
                <a:latin typeface="Poppins" pitchFamily="2"/>
                <a:ea typeface="Roboto"/>
                <a:cs typeface="Poppins" pitchFamily="2"/>
              </a:rPr>
              <a:t>    diversifiée </a:t>
            </a:r>
            <a:r>
              <a:rPr lang="fr-BE" sz="1800" b="0">
                <a:latin typeface="Poppins" pitchFamily="2"/>
                <a:ea typeface="Roboto"/>
                <a:cs typeface="Poppins" pitchFamily="2"/>
              </a:rPr>
              <a:t>des femmes et des hommes, dans le respect de </a:t>
            </a:r>
            <a:r>
              <a:rPr lang="fr-BE" sz="1800">
                <a:latin typeface="Poppins" pitchFamily="2"/>
                <a:ea typeface="Roboto"/>
                <a:cs typeface="Poppins" pitchFamily="2"/>
              </a:rPr>
              <a:t>l’égalité</a:t>
            </a:r>
            <a:r>
              <a:rPr lang="fr-BE" sz="1800" b="0">
                <a:latin typeface="Poppins" pitchFamily="2"/>
                <a:ea typeface="Roboto"/>
                <a:cs typeface="Poppins" pitchFamily="2"/>
              </a:rPr>
              <a:t> des femmes et des </a:t>
            </a:r>
          </a:p>
          <a:p>
            <a:pPr marL="0" lvl="0" indent="0" algn="just">
              <a:lnSpc>
                <a:spcPct val="110000"/>
              </a:lnSpc>
              <a:spcBef>
                <a:spcPts val="0"/>
              </a:spcBef>
              <a:buNone/>
            </a:pPr>
            <a:r>
              <a:rPr lang="fr-BE" sz="1800" b="0">
                <a:latin typeface="Poppins" pitchFamily="2"/>
                <a:ea typeface="Roboto"/>
                <a:cs typeface="Poppins" pitchFamily="2"/>
              </a:rPr>
              <a:t>    hommes et des valeurs de </a:t>
            </a:r>
            <a:r>
              <a:rPr lang="fr-BE" sz="1800">
                <a:latin typeface="Poppins" pitchFamily="2"/>
                <a:ea typeface="Roboto"/>
                <a:cs typeface="Poppins" pitchFamily="2"/>
              </a:rPr>
              <a:t>l’interculturalité.</a:t>
            </a:r>
            <a:endParaRPr lang="fr-BE" sz="1800" b="0">
              <a:solidFill>
                <a:srgbClr val="898989"/>
              </a:solidFill>
              <a:latin typeface="Poppins" pitchFamily="2"/>
              <a:ea typeface="Roboto"/>
              <a:cs typeface="Poppins" pitchFamily="2"/>
            </a:endParaRPr>
          </a:p>
          <a:p>
            <a:pPr marL="0" lvl="0" indent="0" algn="just">
              <a:lnSpc>
                <a:spcPct val="110000"/>
              </a:lnSpc>
              <a:spcBef>
                <a:spcPts val="0"/>
              </a:spcBef>
              <a:buNone/>
            </a:pPr>
            <a:endParaRPr lang="fr-BE" sz="1800">
              <a:latin typeface="Poppins" pitchFamily="2"/>
              <a:ea typeface="Roboto"/>
              <a:cs typeface="Poppins" pitchFamily="2"/>
            </a:endParaRPr>
          </a:p>
          <a:p>
            <a:pPr marL="0" lvl="0" indent="0" algn="just">
              <a:lnSpc>
                <a:spcPct val="110000"/>
              </a:lnSpc>
              <a:spcBef>
                <a:spcPts val="0"/>
              </a:spcBef>
              <a:buNone/>
            </a:pPr>
            <a:r>
              <a:rPr lang="fr-BE" sz="1800" b="0">
                <a:latin typeface="Poppins" pitchFamily="2"/>
                <a:ea typeface="Roboto"/>
                <a:cs typeface="Poppins" pitchFamily="2"/>
              </a:rPr>
              <a:t>4. Encourager le développement et </a:t>
            </a:r>
            <a:r>
              <a:rPr lang="fr-BE" sz="1800">
                <a:latin typeface="Poppins" pitchFamily="2"/>
                <a:ea typeface="Roboto"/>
                <a:cs typeface="Poppins" pitchFamily="2"/>
              </a:rPr>
              <a:t>la structuration des réseaux </a:t>
            </a:r>
            <a:r>
              <a:rPr lang="fr-BE" sz="1800" b="0">
                <a:latin typeface="Poppins" pitchFamily="2"/>
                <a:ea typeface="Roboto"/>
                <a:cs typeface="Poppins" pitchFamily="2"/>
              </a:rPr>
              <a:t>de collaboration entre les </a:t>
            </a:r>
          </a:p>
          <a:p>
            <a:pPr marL="0" lvl="0" indent="0" algn="just">
              <a:lnSpc>
                <a:spcPct val="110000"/>
              </a:lnSpc>
              <a:spcBef>
                <a:spcPts val="0"/>
              </a:spcBef>
              <a:buNone/>
            </a:pPr>
            <a:r>
              <a:rPr lang="fr-BE" sz="1800" b="0">
                <a:latin typeface="Poppins" pitchFamily="2"/>
                <a:ea typeface="Roboto"/>
                <a:cs typeface="Poppins" pitchFamily="2"/>
              </a:rPr>
              <a:t>    opérateurs culturels soutenus par la Communauté française, dans une logique de </a:t>
            </a:r>
            <a:r>
              <a:rPr lang="fr-BE" sz="1800">
                <a:latin typeface="Poppins" pitchFamily="2"/>
                <a:ea typeface="Roboto"/>
                <a:cs typeface="Poppins" pitchFamily="2"/>
              </a:rPr>
              <a:t>durabilité</a:t>
            </a:r>
            <a:r>
              <a:rPr lang="fr-BE" sz="1800" b="0">
                <a:latin typeface="Poppins" pitchFamily="2"/>
                <a:ea typeface="Roboto"/>
                <a:cs typeface="Poppins" pitchFamily="2"/>
              </a:rPr>
              <a:t> et </a:t>
            </a:r>
          </a:p>
          <a:p>
            <a:pPr marL="0" lvl="0" indent="0" algn="just">
              <a:lnSpc>
                <a:spcPct val="110000"/>
              </a:lnSpc>
              <a:spcBef>
                <a:spcPts val="0"/>
              </a:spcBef>
              <a:buNone/>
            </a:pPr>
            <a:r>
              <a:rPr lang="fr-BE" sz="1800" b="0">
                <a:latin typeface="Poppins" pitchFamily="2"/>
                <a:ea typeface="Roboto"/>
                <a:cs typeface="Poppins" pitchFamily="2"/>
              </a:rPr>
              <a:t>    de </a:t>
            </a:r>
            <a:r>
              <a:rPr lang="fr-BE" sz="1800">
                <a:latin typeface="Poppins" pitchFamily="2"/>
                <a:ea typeface="Roboto"/>
                <a:cs typeface="Poppins" pitchFamily="2"/>
              </a:rPr>
              <a:t>mutualisation</a:t>
            </a:r>
            <a:r>
              <a:rPr lang="fr-BE" sz="1800" b="0">
                <a:latin typeface="Poppins" pitchFamily="2"/>
                <a:ea typeface="Roboto"/>
                <a:cs typeface="Poppins" pitchFamily="2"/>
              </a:rPr>
              <a:t> des ressources ou des compétences.</a:t>
            </a:r>
            <a:endParaRPr lang="fr-BE" sz="1800" b="0">
              <a:solidFill>
                <a:srgbClr val="898989"/>
              </a:solidFill>
              <a:latin typeface="Poppins" pitchFamily="2"/>
              <a:ea typeface="Roboto"/>
              <a:cs typeface="Poppins" pitchFamily="2"/>
            </a:endParaRPr>
          </a:p>
          <a:p>
            <a:pPr marL="0" lvl="0" indent="0" algn="just">
              <a:lnSpc>
                <a:spcPct val="110000"/>
              </a:lnSpc>
              <a:spcBef>
                <a:spcPts val="0"/>
              </a:spcBef>
              <a:buNone/>
            </a:pPr>
            <a:endParaRPr lang="fr-BE" sz="1800" b="0">
              <a:latin typeface="Poppins" pitchFamily="2"/>
              <a:ea typeface="Roboto"/>
              <a:cs typeface="Poppins" pitchFamily="2"/>
            </a:endParaRPr>
          </a:p>
          <a:p>
            <a:pPr marL="0" lvl="0" indent="0" algn="just">
              <a:lnSpc>
                <a:spcPct val="110000"/>
              </a:lnSpc>
              <a:spcBef>
                <a:spcPts val="0"/>
              </a:spcBef>
              <a:buNone/>
            </a:pPr>
            <a:r>
              <a:rPr lang="fr-BE" sz="1800" b="0">
                <a:latin typeface="Poppins" pitchFamily="2"/>
                <a:ea typeface="Roboto"/>
                <a:cs typeface="Poppins" pitchFamily="2"/>
              </a:rPr>
              <a:t>5. Permettre une </a:t>
            </a:r>
            <a:r>
              <a:rPr lang="fr-BE" sz="1800">
                <a:latin typeface="Poppins" pitchFamily="2"/>
                <a:ea typeface="Roboto"/>
                <a:cs typeface="Poppins" pitchFamily="2"/>
              </a:rPr>
              <a:t>juste rémunération </a:t>
            </a:r>
            <a:r>
              <a:rPr lang="fr-BE" sz="1800" b="0">
                <a:latin typeface="Poppins" pitchFamily="2"/>
                <a:ea typeface="Roboto"/>
                <a:cs typeface="Poppins" pitchFamily="2"/>
              </a:rPr>
              <a:t>des artistes, créateurs et techniciens.</a:t>
            </a:r>
            <a:endParaRPr lang="fr-BE" sz="1800" b="0">
              <a:solidFill>
                <a:srgbClr val="898989"/>
              </a:solidFill>
              <a:latin typeface="Poppins" pitchFamily="2"/>
              <a:ea typeface="Roboto"/>
              <a:cs typeface="Poppins" pitchFamily="2"/>
            </a:endParaRPr>
          </a:p>
          <a:p>
            <a:pPr marL="0" lvl="0" indent="0">
              <a:buNone/>
            </a:pPr>
            <a:endParaRPr lang="en-US" sz="2400" b="0">
              <a:solidFill>
                <a:srgbClr val="898989"/>
              </a:solidFill>
              <a:latin typeface="Roboto" pitchFamily="2"/>
              <a:ea typeface="Roboto" pitchFamily="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3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F403CE-01F3-C806-9565-027722A9D001}"/>
              </a:ext>
            </a:extLst>
          </p:cNvPr>
          <p:cNvSpPr txBox="1">
            <a:spLocks noGrp="1"/>
          </p:cNvSpPr>
          <p:nvPr>
            <p:ph type="title"/>
          </p:nvPr>
        </p:nvSpPr>
        <p:spPr>
          <a:xfrm>
            <a:off x="2607009" y="314196"/>
            <a:ext cx="9520010" cy="1300596"/>
          </a:xfrm>
        </p:spPr>
        <p:txBody>
          <a:bodyPr/>
          <a:lstStyle/>
          <a:p>
            <a:pPr lvl="0"/>
            <a:r>
              <a:rPr lang="fr-BE" sz="3600" dirty="0">
                <a:latin typeface="Poppins"/>
                <a:cs typeface="Poppins"/>
              </a:rPr>
              <a:t>5 objectifs </a:t>
            </a:r>
            <a:br>
              <a:rPr lang="fr-BE" sz="3600" dirty="0">
                <a:latin typeface="Poppins"/>
                <a:cs typeface="Poppins"/>
              </a:rPr>
            </a:br>
            <a:r>
              <a:rPr lang="fr-BE" sz="3600" dirty="0">
                <a:latin typeface="Poppins"/>
                <a:cs typeface="Poppins"/>
              </a:rPr>
              <a:t>2 </a:t>
            </a:r>
            <a:r>
              <a:rPr lang="fr-BE" sz="3600" dirty="0">
                <a:solidFill>
                  <a:srgbClr val="C00000"/>
                </a:solidFill>
                <a:latin typeface="Poppins"/>
                <a:cs typeface="Poppins"/>
              </a:rPr>
              <a:t>modalités </a:t>
            </a:r>
            <a:r>
              <a:rPr lang="fr-BE" sz="3600" dirty="0">
                <a:latin typeface="Poppins"/>
                <a:cs typeface="Poppins"/>
              </a:rPr>
              <a:t>d’auto-évaluation</a:t>
            </a:r>
            <a:endParaRPr lang="fr-BE" sz="3600" dirty="0"/>
          </a:p>
        </p:txBody>
      </p:sp>
      <p:sp>
        <p:nvSpPr>
          <p:cNvPr id="3" name="Text Placeholder 2">
            <a:extLst>
              <a:ext uri="{FF2B5EF4-FFF2-40B4-BE49-F238E27FC236}">
                <a16:creationId xmlns:a16="http://schemas.microsoft.com/office/drawing/2014/main" id="{704388E5-3084-AD9D-EA5D-C16A4EC83C9C}"/>
              </a:ext>
            </a:extLst>
          </p:cNvPr>
          <p:cNvSpPr txBox="1">
            <a:spLocks noGrp="1"/>
          </p:cNvSpPr>
          <p:nvPr>
            <p:ph type="body" idx="4294967295"/>
          </p:nvPr>
        </p:nvSpPr>
        <p:spPr>
          <a:xfrm>
            <a:off x="635634" y="2060022"/>
            <a:ext cx="5450198" cy="2489828"/>
          </a:xfrm>
          <a:ln w="9528">
            <a:solidFill>
              <a:srgbClr val="C00000"/>
            </a:solidFill>
            <a:prstDash val="solid"/>
          </a:ln>
        </p:spPr>
        <p:txBody>
          <a:bodyPr/>
          <a:lstStyle/>
          <a:p>
            <a:pPr marL="0" lvl="0" indent="0">
              <a:buNone/>
            </a:pPr>
            <a:r>
              <a:rPr lang="fr-BE" sz="2400" dirty="0">
                <a:solidFill>
                  <a:srgbClr val="C00000"/>
                </a:solidFill>
                <a:latin typeface="Roboto"/>
                <a:ea typeface="Roboto"/>
                <a:cs typeface="Poppins SemiBold"/>
              </a:rPr>
              <a:t>Objectifs 1, 2, 3 et 4</a:t>
            </a:r>
          </a:p>
          <a:p>
            <a:pPr marL="0" lvl="0" indent="0">
              <a:buNone/>
            </a:pPr>
            <a:r>
              <a:rPr lang="fr-BE" sz="2400" b="0" dirty="0">
                <a:latin typeface="Roboto"/>
                <a:ea typeface="Roboto"/>
                <a:cs typeface="Poppins SemiBold"/>
              </a:rPr>
              <a:t>Questionnement qualitatif semi-ouvert</a:t>
            </a:r>
          </a:p>
          <a:p>
            <a:pPr marL="0" lvl="0" indent="0">
              <a:buNone/>
            </a:pPr>
            <a:r>
              <a:rPr lang="fr-BE" sz="2400" b="0" dirty="0">
                <a:latin typeface="Roboto"/>
                <a:ea typeface="Roboto"/>
                <a:cs typeface="Poppins SemiBold"/>
              </a:rPr>
              <a:t>Questions que l'Administration se pose et qui sont transmises à titre indicatif pour guider les opérateurs</a:t>
            </a:r>
            <a:endParaRPr lang="fr-BE" sz="2400" b="0" dirty="0">
              <a:latin typeface="Roboto" pitchFamily="2"/>
              <a:ea typeface="Roboto" pitchFamily="2"/>
            </a:endParaRPr>
          </a:p>
        </p:txBody>
      </p:sp>
      <p:sp>
        <p:nvSpPr>
          <p:cNvPr id="4" name="Text Placeholder 3">
            <a:extLst>
              <a:ext uri="{FF2B5EF4-FFF2-40B4-BE49-F238E27FC236}">
                <a16:creationId xmlns:a16="http://schemas.microsoft.com/office/drawing/2014/main" id="{F58E74D2-22FA-EE6C-E434-AE53693E38D1}"/>
              </a:ext>
            </a:extLst>
          </p:cNvPr>
          <p:cNvSpPr txBox="1">
            <a:spLocks noGrp="1"/>
          </p:cNvSpPr>
          <p:nvPr>
            <p:ph type="body" idx="4294967295"/>
          </p:nvPr>
        </p:nvSpPr>
        <p:spPr>
          <a:xfrm>
            <a:off x="7353080" y="2644669"/>
            <a:ext cx="4203286" cy="1568662"/>
          </a:xfrm>
          <a:ln w="9528">
            <a:solidFill>
              <a:srgbClr val="C00000"/>
            </a:solidFill>
            <a:prstDash val="solid"/>
          </a:ln>
        </p:spPr>
        <p:txBody>
          <a:bodyPr/>
          <a:lstStyle/>
          <a:p>
            <a:pPr marL="0" lvl="0" indent="0">
              <a:buNone/>
            </a:pPr>
            <a:r>
              <a:rPr lang="fr-BE" sz="2400" dirty="0">
                <a:solidFill>
                  <a:srgbClr val="C00000"/>
                </a:solidFill>
                <a:latin typeface="Roboto"/>
                <a:ea typeface="Roboto"/>
                <a:cs typeface="Poppins SemiBold"/>
              </a:rPr>
              <a:t>Objectif 5</a:t>
            </a:r>
          </a:p>
          <a:p>
            <a:pPr marL="0" lvl="0" indent="0">
              <a:buNone/>
            </a:pPr>
            <a:r>
              <a:rPr lang="fr-BE" sz="2400" b="0" dirty="0">
                <a:latin typeface="Roboto"/>
                <a:ea typeface="Roboto"/>
                <a:cs typeface="Poppins SemiBold"/>
              </a:rPr>
              <a:t>Tableaux quantitatifs et comptes/éléments financiers</a:t>
            </a:r>
          </a:p>
          <a:p>
            <a:pPr marL="342900" lvl="0" indent="-342900">
              <a:buFont typeface="Wingdings" pitchFamily="34"/>
              <a:buChar char="Ø"/>
            </a:pPr>
            <a:endParaRPr lang="en-US" sz="2400" b="0" dirty="0">
              <a:solidFill>
                <a:srgbClr val="898989"/>
              </a:solidFill>
              <a:latin typeface="Roboto"/>
              <a:ea typeface="Roboto"/>
              <a:cs typeface="Poppins SemiBold"/>
            </a:endParaRPr>
          </a:p>
        </p:txBody>
      </p:sp>
      <p:sp>
        <p:nvSpPr>
          <p:cNvPr id="5" name="ZoneTexte 4">
            <a:extLst>
              <a:ext uri="{FF2B5EF4-FFF2-40B4-BE49-F238E27FC236}">
                <a16:creationId xmlns:a16="http://schemas.microsoft.com/office/drawing/2014/main" id="{6053D419-2D9A-3967-164A-B60EC4FD2BED}"/>
              </a:ext>
            </a:extLst>
          </p:cNvPr>
          <p:cNvSpPr txBox="1"/>
          <p:nvPr/>
        </p:nvSpPr>
        <p:spPr>
          <a:xfrm>
            <a:off x="1412543" y="5408837"/>
            <a:ext cx="3480179" cy="461665"/>
          </a:xfrm>
          <a:prstGeom prst="rect">
            <a:avLst/>
          </a:prstGeom>
          <a:noFill/>
        </p:spPr>
        <p:txBody>
          <a:bodyPr wrap="square" rtlCol="0">
            <a:spAutoFit/>
          </a:bodyPr>
          <a:lstStyle/>
          <a:p>
            <a:r>
              <a:rPr lang="fr-BE" sz="2400" b="1" dirty="0"/>
              <a:t>Démarche qualitative</a:t>
            </a:r>
          </a:p>
        </p:txBody>
      </p:sp>
      <p:sp>
        <p:nvSpPr>
          <p:cNvPr id="6" name="ZoneTexte 5">
            <a:extLst>
              <a:ext uri="{FF2B5EF4-FFF2-40B4-BE49-F238E27FC236}">
                <a16:creationId xmlns:a16="http://schemas.microsoft.com/office/drawing/2014/main" id="{E3C38DE4-4419-8460-1D89-95E631F32C53}"/>
              </a:ext>
            </a:extLst>
          </p:cNvPr>
          <p:cNvSpPr txBox="1"/>
          <p:nvPr/>
        </p:nvSpPr>
        <p:spPr>
          <a:xfrm>
            <a:off x="7447130" y="5408837"/>
            <a:ext cx="3480178" cy="461665"/>
          </a:xfrm>
          <a:prstGeom prst="rect">
            <a:avLst/>
          </a:prstGeom>
          <a:noFill/>
        </p:spPr>
        <p:txBody>
          <a:bodyPr wrap="square" rtlCol="0">
            <a:spAutoFit/>
          </a:bodyPr>
          <a:lstStyle/>
          <a:p>
            <a:r>
              <a:rPr lang="fr-BE" sz="2400" b="1" dirty="0"/>
              <a:t>Données quantitatives</a:t>
            </a:r>
          </a:p>
        </p:txBody>
      </p:sp>
      <p:cxnSp>
        <p:nvCxnSpPr>
          <p:cNvPr id="8" name="Connecteur droit avec flèche 7">
            <a:extLst>
              <a:ext uri="{FF2B5EF4-FFF2-40B4-BE49-F238E27FC236}">
                <a16:creationId xmlns:a16="http://schemas.microsoft.com/office/drawing/2014/main" id="{7CC23957-7F02-7F68-2C00-9A98B0D7B29E}"/>
              </a:ext>
            </a:extLst>
          </p:cNvPr>
          <p:cNvCxnSpPr/>
          <p:nvPr/>
        </p:nvCxnSpPr>
        <p:spPr>
          <a:xfrm>
            <a:off x="3152633" y="4864496"/>
            <a:ext cx="0" cy="416667"/>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cxnSp>
        <p:nvCxnSpPr>
          <p:cNvPr id="9" name="Connecteur droit avec flèche 8">
            <a:extLst>
              <a:ext uri="{FF2B5EF4-FFF2-40B4-BE49-F238E27FC236}">
                <a16:creationId xmlns:a16="http://schemas.microsoft.com/office/drawing/2014/main" id="{77CD99AF-073E-464E-B349-3630A077B786}"/>
              </a:ext>
            </a:extLst>
          </p:cNvPr>
          <p:cNvCxnSpPr/>
          <p:nvPr/>
        </p:nvCxnSpPr>
        <p:spPr>
          <a:xfrm>
            <a:off x="9187219" y="4833583"/>
            <a:ext cx="0" cy="416667"/>
          </a:xfrm>
          <a:prstGeom prst="straightConnector1">
            <a:avLst/>
          </a:prstGeom>
          <a:ln>
            <a:solidFill>
              <a:schemeClr val="tx1"/>
            </a:solidFill>
            <a:tailEnd type="triangle"/>
          </a:ln>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ECDE2-409B-326F-755B-953FFE45CD58}"/>
              </a:ext>
            </a:extLst>
          </p:cNvPr>
          <p:cNvSpPr txBox="1">
            <a:spLocks noGrp="1"/>
          </p:cNvSpPr>
          <p:nvPr>
            <p:ph type="title"/>
          </p:nvPr>
        </p:nvSpPr>
        <p:spPr>
          <a:xfrm>
            <a:off x="5025825" y="195946"/>
            <a:ext cx="7050654" cy="641899"/>
          </a:xfrm>
        </p:spPr>
        <p:txBody>
          <a:bodyPr/>
          <a:lstStyle/>
          <a:p>
            <a:pPr lvl="0"/>
            <a:r>
              <a:rPr lang="en-US" sz="3600">
                <a:latin typeface="Poppins"/>
                <a:cs typeface="Poppins"/>
              </a:rPr>
              <a:t>Modalités </a:t>
            </a:r>
            <a:r>
              <a:rPr lang="en-US" sz="3600">
                <a:solidFill>
                  <a:srgbClr val="C00000"/>
                </a:solidFill>
                <a:latin typeface="Poppins"/>
                <a:cs typeface="Poppins"/>
              </a:rPr>
              <a:t>objectifs 1, 2, 3 et 4</a:t>
            </a:r>
            <a:endParaRPr lang="en-US" sz="3600">
              <a:solidFill>
                <a:srgbClr val="C00000"/>
              </a:solidFill>
            </a:endParaRPr>
          </a:p>
        </p:txBody>
      </p:sp>
      <p:sp>
        <p:nvSpPr>
          <p:cNvPr id="3" name="Text Placeholder 2">
            <a:extLst>
              <a:ext uri="{FF2B5EF4-FFF2-40B4-BE49-F238E27FC236}">
                <a16:creationId xmlns:a16="http://schemas.microsoft.com/office/drawing/2014/main" id="{3A67B791-D218-C32F-8264-B4DC1CF78E78}"/>
              </a:ext>
            </a:extLst>
          </p:cNvPr>
          <p:cNvSpPr txBox="1">
            <a:spLocks noGrp="1"/>
          </p:cNvSpPr>
          <p:nvPr>
            <p:ph type="body" idx="4294967295"/>
          </p:nvPr>
        </p:nvSpPr>
        <p:spPr>
          <a:xfrm>
            <a:off x="419087" y="1331805"/>
            <a:ext cx="6215176" cy="2227578"/>
          </a:xfrm>
          <a:ln w="9528">
            <a:solidFill>
              <a:srgbClr val="C00000"/>
            </a:solidFill>
            <a:prstDash val="solid"/>
          </a:ln>
        </p:spPr>
        <p:txBody>
          <a:bodyPr>
            <a:noAutofit/>
          </a:bodyPr>
          <a:lstStyle/>
          <a:p>
            <a:pPr marL="0" lvl="0" indent="0" algn="just">
              <a:lnSpc>
                <a:spcPct val="120000"/>
              </a:lnSpc>
              <a:spcBef>
                <a:spcPts val="500"/>
              </a:spcBef>
              <a:buNone/>
            </a:pPr>
            <a:r>
              <a:rPr lang="fr-BE" sz="1600" dirty="0">
                <a:latin typeface="Poppins" pitchFamily="2"/>
                <a:ea typeface="Roboto"/>
                <a:cs typeface="Poppins" pitchFamily="2"/>
              </a:rPr>
              <a:t>Etape 1 : Définir l’objet de l’auto-évaluation</a:t>
            </a:r>
            <a:endParaRPr lang="fr-BE" sz="1600" b="0" dirty="0">
              <a:solidFill>
                <a:srgbClr val="898989"/>
              </a:solidFill>
              <a:latin typeface="Poppins" pitchFamily="2"/>
              <a:ea typeface="Roboto"/>
              <a:cs typeface="Poppins" pitchFamily="2"/>
            </a:endParaRPr>
          </a:p>
          <a:p>
            <a:pPr marL="0" lvl="0" indent="0" algn="just">
              <a:lnSpc>
                <a:spcPct val="120000"/>
              </a:lnSpc>
              <a:spcBef>
                <a:spcPts val="500"/>
              </a:spcBef>
              <a:buNone/>
            </a:pPr>
            <a:r>
              <a:rPr lang="fr-BE" sz="1600" b="0" dirty="0">
                <a:latin typeface="Poppins" pitchFamily="2"/>
                <a:ea typeface="Roboto"/>
                <a:cs typeface="Poppins" pitchFamily="2"/>
              </a:rPr>
              <a:t>Choisir </a:t>
            </a:r>
            <a:r>
              <a:rPr lang="fr-BE" sz="1600" b="0" u="sng" dirty="0">
                <a:latin typeface="Poppins" pitchFamily="2"/>
                <a:ea typeface="Roboto"/>
                <a:cs typeface="Poppins" pitchFamily="2"/>
              </a:rPr>
              <a:t>un, deux ou trois </a:t>
            </a:r>
            <a:r>
              <a:rPr lang="fr-BE" sz="1600" b="0" dirty="0">
                <a:latin typeface="Poppins" pitchFamily="2"/>
                <a:ea typeface="Roboto"/>
                <a:cs typeface="Poppins" pitchFamily="2"/>
              </a:rPr>
              <a:t>objectifs généraux du décret, soit :</a:t>
            </a:r>
            <a:endParaRPr lang="fr-BE" sz="16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600" b="0" dirty="0">
                <a:latin typeface="Poppins" pitchFamily="2"/>
                <a:ea typeface="Roboto"/>
                <a:cs typeface="Poppins" pitchFamily="2"/>
              </a:rPr>
              <a:t>   - « le soutien à la création artistiques » </a:t>
            </a:r>
            <a:r>
              <a:rPr lang="fr-BE" sz="1600" b="0" dirty="0">
                <a:solidFill>
                  <a:srgbClr val="FF0000"/>
                </a:solidFill>
                <a:latin typeface="Poppins" pitchFamily="2"/>
                <a:ea typeface="Roboto"/>
                <a:cs typeface="Poppins" pitchFamily="2"/>
              </a:rPr>
              <a:t>et/</a:t>
            </a:r>
            <a:r>
              <a:rPr lang="fr-BE" sz="1600" b="0" u="sng" dirty="0">
                <a:solidFill>
                  <a:srgbClr val="FF0000"/>
                </a:solidFill>
                <a:latin typeface="Poppins" pitchFamily="2"/>
                <a:ea typeface="Roboto"/>
                <a:cs typeface="Poppins" pitchFamily="2"/>
              </a:rPr>
              <a:t>ou</a:t>
            </a:r>
            <a:endParaRPr lang="fr-BE" sz="16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600" b="0" dirty="0">
                <a:latin typeface="Poppins" pitchFamily="2"/>
                <a:ea typeface="Roboto"/>
                <a:cs typeface="Poppins" pitchFamily="2"/>
              </a:rPr>
              <a:t>   - « la valorisation des artistes » </a:t>
            </a:r>
            <a:r>
              <a:rPr lang="fr-BE" sz="1600" b="0" dirty="0">
                <a:solidFill>
                  <a:srgbClr val="FF0000"/>
                </a:solidFill>
                <a:latin typeface="Poppins" pitchFamily="2"/>
                <a:ea typeface="Roboto"/>
                <a:cs typeface="Poppins" pitchFamily="2"/>
              </a:rPr>
              <a:t>et/</a:t>
            </a:r>
            <a:r>
              <a:rPr lang="fr-BE" sz="1600" b="0" u="sng" dirty="0">
                <a:solidFill>
                  <a:srgbClr val="FF0000"/>
                </a:solidFill>
                <a:latin typeface="Poppins" pitchFamily="2"/>
                <a:ea typeface="Roboto"/>
                <a:cs typeface="Poppins" pitchFamily="2"/>
              </a:rPr>
              <a:t>ou</a:t>
            </a:r>
            <a:endParaRPr lang="fr-BE" sz="16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600" b="0" dirty="0">
                <a:latin typeface="Poppins" pitchFamily="2"/>
                <a:ea typeface="Roboto"/>
                <a:cs typeface="Poppins" pitchFamily="2"/>
              </a:rPr>
              <a:t>   - « l’articulation œuvres-populations » </a:t>
            </a:r>
            <a:r>
              <a:rPr lang="fr-BE" sz="1600" b="0" dirty="0">
                <a:solidFill>
                  <a:srgbClr val="FF0000"/>
                </a:solidFill>
                <a:latin typeface="Poppins" pitchFamily="2"/>
                <a:ea typeface="Roboto"/>
                <a:cs typeface="Poppins" pitchFamily="2"/>
              </a:rPr>
              <a:t>et/</a:t>
            </a:r>
            <a:r>
              <a:rPr lang="fr-BE" sz="1600" b="0" u="sng" dirty="0">
                <a:solidFill>
                  <a:srgbClr val="FF0000"/>
                </a:solidFill>
                <a:latin typeface="Poppins" pitchFamily="2"/>
                <a:ea typeface="Roboto"/>
                <a:cs typeface="Poppins" pitchFamily="2"/>
              </a:rPr>
              <a:t>ou</a:t>
            </a:r>
            <a:endParaRPr lang="fr-BE" sz="1600" b="0" dirty="0">
              <a:solidFill>
                <a:srgbClr val="898989"/>
              </a:solidFill>
              <a:latin typeface="Poppins" pitchFamily="2"/>
              <a:ea typeface="Roboto"/>
              <a:cs typeface="Poppins" pitchFamily="2"/>
            </a:endParaRPr>
          </a:p>
          <a:p>
            <a:pPr marL="0" lvl="0" indent="0" algn="just">
              <a:lnSpc>
                <a:spcPct val="100000"/>
              </a:lnSpc>
              <a:spcBef>
                <a:spcPts val="500"/>
              </a:spcBef>
              <a:buNone/>
            </a:pPr>
            <a:r>
              <a:rPr lang="fr-BE" sz="1600" b="0" dirty="0">
                <a:latin typeface="Poppins" pitchFamily="2"/>
                <a:ea typeface="Roboto"/>
                <a:cs typeface="Poppins" pitchFamily="2"/>
              </a:rPr>
              <a:t>   - « le développement des réseaux de collaboration »</a:t>
            </a:r>
            <a:endParaRPr lang="fr-BE" sz="1600" b="0" dirty="0">
              <a:solidFill>
                <a:srgbClr val="898989"/>
              </a:solidFill>
              <a:latin typeface="Poppins" pitchFamily="2"/>
              <a:ea typeface="Roboto"/>
              <a:cs typeface="Poppins" pitchFamily="2"/>
            </a:endParaRPr>
          </a:p>
          <a:p>
            <a:pPr marL="0" lvl="0" indent="0">
              <a:buNone/>
            </a:pPr>
            <a:endParaRPr lang="en-US" sz="2400" b="0" dirty="0">
              <a:solidFill>
                <a:srgbClr val="898989"/>
              </a:solidFill>
              <a:latin typeface="Roboto" pitchFamily="2"/>
              <a:ea typeface="Roboto" pitchFamily="2"/>
            </a:endParaRPr>
          </a:p>
        </p:txBody>
      </p:sp>
      <p:sp>
        <p:nvSpPr>
          <p:cNvPr id="4" name="Text Placeholder 3">
            <a:extLst>
              <a:ext uri="{FF2B5EF4-FFF2-40B4-BE49-F238E27FC236}">
                <a16:creationId xmlns:a16="http://schemas.microsoft.com/office/drawing/2014/main" id="{9C17BF67-8BE8-7DEA-8B04-D6C57A0084B9}"/>
              </a:ext>
            </a:extLst>
          </p:cNvPr>
          <p:cNvSpPr txBox="1">
            <a:spLocks noGrp="1"/>
          </p:cNvSpPr>
          <p:nvPr>
            <p:ph type="body" idx="4294967295"/>
          </p:nvPr>
        </p:nvSpPr>
        <p:spPr>
          <a:xfrm>
            <a:off x="396260" y="4328696"/>
            <a:ext cx="6215176" cy="798993"/>
          </a:xfrm>
          <a:ln w="9528">
            <a:solidFill>
              <a:srgbClr val="C00000"/>
            </a:solidFill>
            <a:prstDash val="solid"/>
          </a:ln>
        </p:spPr>
        <p:txBody>
          <a:bodyPr>
            <a:noAutofit/>
          </a:bodyPr>
          <a:lstStyle/>
          <a:p>
            <a:pPr marL="0" lvl="0" indent="0">
              <a:lnSpc>
                <a:spcPct val="120000"/>
              </a:lnSpc>
              <a:spcBef>
                <a:spcPts val="500"/>
              </a:spcBef>
              <a:buNone/>
            </a:pPr>
            <a:r>
              <a:rPr lang="fr-BE" sz="1600" dirty="0">
                <a:latin typeface="Poppins" pitchFamily="2"/>
                <a:ea typeface="Roboto"/>
                <a:cs typeface="Poppins" pitchFamily="2"/>
              </a:rPr>
              <a:t>Etape 2 : mettre en place une méthodologie</a:t>
            </a:r>
            <a:endParaRPr lang="fr-BE" sz="1600" b="0" dirty="0">
              <a:solidFill>
                <a:srgbClr val="898989"/>
              </a:solidFill>
              <a:latin typeface="Poppins" pitchFamily="2"/>
              <a:ea typeface="Roboto" pitchFamily="2"/>
              <a:cs typeface="Poppins" pitchFamily="2"/>
            </a:endParaRPr>
          </a:p>
          <a:p>
            <a:pPr marL="0" lvl="0" indent="0">
              <a:lnSpc>
                <a:spcPct val="120000"/>
              </a:lnSpc>
              <a:spcBef>
                <a:spcPts val="500"/>
              </a:spcBef>
              <a:buNone/>
            </a:pPr>
            <a:r>
              <a:rPr lang="fr-BE" sz="1600" b="0" dirty="0">
                <a:latin typeface="Poppins" pitchFamily="2"/>
                <a:ea typeface="Roboto"/>
                <a:cs typeface="Poppins" pitchFamily="2"/>
              </a:rPr>
              <a:t>Avec qui j’auto-évalue ? Comment ? Quels outils ?</a:t>
            </a:r>
            <a:endParaRPr lang="fr-BE" sz="1600" b="0" dirty="0">
              <a:solidFill>
                <a:srgbClr val="898989"/>
              </a:solidFill>
              <a:latin typeface="Poppins" pitchFamily="2"/>
              <a:ea typeface="Roboto" pitchFamily="2"/>
              <a:cs typeface="Poppins" pitchFamily="2"/>
            </a:endParaRPr>
          </a:p>
          <a:p>
            <a:pPr marL="0" lvl="0" indent="0">
              <a:lnSpc>
                <a:spcPct val="120000"/>
              </a:lnSpc>
              <a:spcBef>
                <a:spcPts val="500"/>
              </a:spcBef>
              <a:buNone/>
            </a:pPr>
            <a:endParaRPr lang="en-US" sz="2000" b="0" dirty="0">
              <a:latin typeface="Aptos"/>
              <a:ea typeface="Roboto"/>
              <a:cs typeface="Poppins SemiBold"/>
            </a:endParaRPr>
          </a:p>
          <a:p>
            <a:pPr marL="0" lvl="0" indent="0">
              <a:buNone/>
            </a:pPr>
            <a:endParaRPr lang="en-US" sz="2400" b="0" dirty="0">
              <a:solidFill>
                <a:srgbClr val="898989"/>
              </a:solidFill>
              <a:latin typeface="Roboto" pitchFamily="2"/>
              <a:ea typeface="Roboto" pitchFamily="2"/>
            </a:endParaRPr>
          </a:p>
        </p:txBody>
      </p:sp>
      <p:sp>
        <p:nvSpPr>
          <p:cNvPr id="5" name="TextBox 5">
            <a:extLst>
              <a:ext uri="{FF2B5EF4-FFF2-40B4-BE49-F238E27FC236}">
                <a16:creationId xmlns:a16="http://schemas.microsoft.com/office/drawing/2014/main" id="{63782DEE-A0ED-E464-57B2-9EB30E818437}"/>
              </a:ext>
            </a:extLst>
          </p:cNvPr>
          <p:cNvSpPr txBox="1"/>
          <p:nvPr/>
        </p:nvSpPr>
        <p:spPr>
          <a:xfrm>
            <a:off x="418246" y="5365890"/>
            <a:ext cx="6212890" cy="584777"/>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1" i="0" u="none" strike="noStrike" kern="1200" cap="none" spc="0" baseline="0">
                <a:solidFill>
                  <a:srgbClr val="000000"/>
                </a:solidFill>
                <a:uFillTx/>
                <a:latin typeface="Poppins" pitchFamily="2"/>
                <a:cs typeface="Poppins" pitchFamily="2"/>
              </a:rPr>
              <a:t>Etape 3 : procéder à l’analyse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600" b="0" i="0" u="none" strike="noStrike" kern="1200" cap="none" spc="0" baseline="0">
                <a:solidFill>
                  <a:srgbClr val="000000"/>
                </a:solidFill>
                <a:uFillTx/>
                <a:latin typeface="Poppins" pitchFamily="2"/>
                <a:cs typeface="Poppins" pitchFamily="2"/>
              </a:rPr>
              <a:t>&gt; questionnaire qualitatif semi-ouvert</a:t>
            </a:r>
          </a:p>
        </p:txBody>
      </p:sp>
      <p:cxnSp>
        <p:nvCxnSpPr>
          <p:cNvPr id="6" name="Straight Arrow Connector 7">
            <a:extLst>
              <a:ext uri="{FF2B5EF4-FFF2-40B4-BE49-F238E27FC236}">
                <a16:creationId xmlns:a16="http://schemas.microsoft.com/office/drawing/2014/main" id="{63201173-AC6F-EAAF-427A-A1B043EAFB90}"/>
              </a:ext>
            </a:extLst>
          </p:cNvPr>
          <p:cNvCxnSpPr>
            <a:cxnSpLocks/>
          </p:cNvCxnSpPr>
          <p:nvPr/>
        </p:nvCxnSpPr>
        <p:spPr>
          <a:xfrm>
            <a:off x="6877787" y="2286000"/>
            <a:ext cx="479964" cy="0"/>
          </a:xfrm>
          <a:prstGeom prst="straightConnector1">
            <a:avLst/>
          </a:prstGeom>
          <a:noFill/>
          <a:ln w="12701" cap="flat">
            <a:solidFill>
              <a:srgbClr val="C00000"/>
            </a:solidFill>
            <a:prstDash val="solid"/>
            <a:miter/>
            <a:tailEnd type="arrow"/>
          </a:ln>
        </p:spPr>
      </p:cxnSp>
      <p:cxnSp>
        <p:nvCxnSpPr>
          <p:cNvPr id="7" name="Straight Arrow Connector 8">
            <a:extLst>
              <a:ext uri="{FF2B5EF4-FFF2-40B4-BE49-F238E27FC236}">
                <a16:creationId xmlns:a16="http://schemas.microsoft.com/office/drawing/2014/main" id="{4417E803-271B-6005-9EE8-6872C693A29C}"/>
              </a:ext>
            </a:extLst>
          </p:cNvPr>
          <p:cNvCxnSpPr>
            <a:cxnSpLocks/>
          </p:cNvCxnSpPr>
          <p:nvPr/>
        </p:nvCxnSpPr>
        <p:spPr>
          <a:xfrm>
            <a:off x="6877787" y="4728192"/>
            <a:ext cx="479964" cy="9903"/>
          </a:xfrm>
          <a:prstGeom prst="straightConnector1">
            <a:avLst/>
          </a:prstGeom>
          <a:noFill/>
          <a:ln w="12701" cap="flat">
            <a:solidFill>
              <a:srgbClr val="C00000"/>
            </a:solidFill>
            <a:prstDash val="solid"/>
            <a:miter/>
            <a:tailEnd type="arrow"/>
          </a:ln>
        </p:spPr>
      </p:cxnSp>
      <p:cxnSp>
        <p:nvCxnSpPr>
          <p:cNvPr id="8" name="Straight Arrow Connector 9">
            <a:extLst>
              <a:ext uri="{FF2B5EF4-FFF2-40B4-BE49-F238E27FC236}">
                <a16:creationId xmlns:a16="http://schemas.microsoft.com/office/drawing/2014/main" id="{DEC9A31E-5321-20BF-C4E3-65DA18A2BF6C}"/>
              </a:ext>
            </a:extLst>
          </p:cNvPr>
          <p:cNvCxnSpPr>
            <a:cxnSpLocks/>
          </p:cNvCxnSpPr>
          <p:nvPr/>
        </p:nvCxnSpPr>
        <p:spPr>
          <a:xfrm>
            <a:off x="6877787" y="5645070"/>
            <a:ext cx="479964" cy="0"/>
          </a:xfrm>
          <a:prstGeom prst="straightConnector1">
            <a:avLst/>
          </a:prstGeom>
          <a:noFill/>
          <a:ln w="12701" cap="flat">
            <a:solidFill>
              <a:srgbClr val="C00000"/>
            </a:solidFill>
            <a:prstDash val="solid"/>
            <a:miter/>
            <a:tailEnd type="arrow"/>
          </a:ln>
        </p:spPr>
      </p:cxnSp>
      <p:sp>
        <p:nvSpPr>
          <p:cNvPr id="9" name="TextBox 11">
            <a:extLst>
              <a:ext uri="{FF2B5EF4-FFF2-40B4-BE49-F238E27FC236}">
                <a16:creationId xmlns:a16="http://schemas.microsoft.com/office/drawing/2014/main" id="{29A388E4-C1AD-E52F-CF77-D6DA204E1F9F}"/>
              </a:ext>
            </a:extLst>
          </p:cNvPr>
          <p:cNvSpPr txBox="1"/>
          <p:nvPr/>
        </p:nvSpPr>
        <p:spPr>
          <a:xfrm>
            <a:off x="7601275" y="1152932"/>
            <a:ext cx="4475204" cy="2585323"/>
          </a:xfrm>
          <a:prstGeom prst="rect">
            <a:avLst/>
          </a:prstGeom>
          <a:noFill/>
          <a:ln w="9528" cap="flat">
            <a:solidFill>
              <a:srgbClr val="C00000"/>
            </a:solidFill>
            <a:prstDash val="solid"/>
            <a:miter/>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b="1" dirty="0">
                <a:solidFill>
                  <a:srgbClr val="C00000"/>
                </a:solidFill>
                <a:latin typeface="Aptos"/>
              </a:rPr>
              <a:t>Tout au long du CP</a:t>
            </a:r>
            <a:r>
              <a:rPr lang="fr-BE" b="1" dirty="0">
                <a:solidFill>
                  <a:srgbClr val="000000"/>
                </a:solidFill>
                <a:latin typeface="Aptos"/>
              </a:rPr>
              <a:t>, appliquer l’auto-éval à </a:t>
            </a:r>
            <a:r>
              <a:rPr lang="fr-BE" b="1" u="sng" dirty="0">
                <a:solidFill>
                  <a:srgbClr val="000000"/>
                </a:solidFill>
                <a:latin typeface="Aptos"/>
              </a:rPr>
              <a:t>MAX 3 objectifs.</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1800" b="1" i="0" u="none" strike="noStrike" kern="1200" cap="none" spc="0" baseline="0" dirty="0">
              <a:solidFill>
                <a:srgbClr val="000000"/>
              </a:solidFill>
              <a:uFillTx/>
              <a:latin typeface="Aptos"/>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1" i="0" u="none" strike="noStrike" kern="1200" cap="none" spc="0" baseline="0" dirty="0">
                <a:solidFill>
                  <a:srgbClr val="C00000"/>
                </a:solidFill>
                <a:uFillTx/>
                <a:latin typeface="Aptos"/>
              </a:rPr>
              <a:t>En fin de CP</a:t>
            </a:r>
            <a:r>
              <a:rPr lang="fr-BE" b="1" dirty="0">
                <a:solidFill>
                  <a:srgbClr val="000000"/>
                </a:solidFill>
                <a:latin typeface="Aptos"/>
              </a:rPr>
              <a:t>, </a:t>
            </a:r>
            <a:r>
              <a:rPr lang="fr-BE" b="1" u="sng" dirty="0">
                <a:solidFill>
                  <a:srgbClr val="000000"/>
                </a:solidFill>
                <a:latin typeface="Aptos"/>
              </a:rPr>
              <a:t>TOUS les objectifs </a:t>
            </a:r>
            <a:r>
              <a:rPr lang="fr-BE" b="1" dirty="0">
                <a:solidFill>
                  <a:srgbClr val="000000"/>
                </a:solidFill>
                <a:latin typeface="Aptos"/>
              </a:rPr>
              <a:t>font partie de la demande de renouvellement. </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fr-BE" sz="1800" b="1" i="0" u="none" strike="noStrike" kern="1200" cap="none" spc="0" baseline="0" dirty="0">
              <a:solidFill>
                <a:srgbClr val="000000"/>
              </a:solidFill>
              <a:uFillTx/>
              <a:latin typeface="Aptos"/>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b="1" dirty="0">
                <a:solidFill>
                  <a:srgbClr val="000000"/>
                </a:solidFill>
                <a:latin typeface="Aptos"/>
              </a:rPr>
              <a:t>Il peut donc y avoir des objectifs non- auto-évalués.</a:t>
            </a:r>
            <a:r>
              <a:rPr lang="fr-BE" b="1" dirty="0">
                <a:solidFill>
                  <a:srgbClr val="C00000"/>
                </a:solidFill>
                <a:latin typeface="Aptos"/>
              </a:rPr>
              <a:t> Mais tous devront être abordés au moment du renouvellement.</a:t>
            </a:r>
            <a:endParaRPr lang="fr-BE" sz="1800" b="1" i="0" u="none" strike="noStrike" kern="1200" cap="none" spc="0" baseline="0" dirty="0">
              <a:solidFill>
                <a:srgbClr val="C00000"/>
              </a:solidFill>
              <a:uFillTx/>
              <a:latin typeface="Aptos"/>
            </a:endParaRPr>
          </a:p>
        </p:txBody>
      </p:sp>
      <p:sp>
        <p:nvSpPr>
          <p:cNvPr id="10" name="TextBox 13">
            <a:extLst>
              <a:ext uri="{FF2B5EF4-FFF2-40B4-BE49-F238E27FC236}">
                <a16:creationId xmlns:a16="http://schemas.microsoft.com/office/drawing/2014/main" id="{24E64C83-428D-E232-DCA1-89E221CB85B6}"/>
              </a:ext>
            </a:extLst>
          </p:cNvPr>
          <p:cNvSpPr txBox="1"/>
          <p:nvPr/>
        </p:nvSpPr>
        <p:spPr>
          <a:xfrm>
            <a:off x="7716888" y="4388176"/>
            <a:ext cx="3689653"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1" i="0" u="none" strike="noStrike" kern="1200" cap="none" spc="0" baseline="0" dirty="0">
                <a:solidFill>
                  <a:srgbClr val="000000"/>
                </a:solidFill>
                <a:uFillTx/>
                <a:latin typeface="Aptos"/>
              </a:rPr>
              <a:t>Voir ci-dessous : questions et sous-questions</a:t>
            </a:r>
            <a:endParaRPr lang="en-US" sz="1800" b="0" i="0" u="none" strike="noStrike" kern="1200" cap="none" spc="0" baseline="0" dirty="0">
              <a:solidFill>
                <a:srgbClr val="000000"/>
              </a:solidFill>
              <a:uFillTx/>
              <a:latin typeface="Calibri"/>
            </a:endParaRPr>
          </a:p>
        </p:txBody>
      </p:sp>
      <p:sp>
        <p:nvSpPr>
          <p:cNvPr id="11" name="TextBox 14">
            <a:extLst>
              <a:ext uri="{FF2B5EF4-FFF2-40B4-BE49-F238E27FC236}">
                <a16:creationId xmlns:a16="http://schemas.microsoft.com/office/drawing/2014/main" id="{2F1B3CBA-EEE5-13E3-3440-774ED12C9669}"/>
              </a:ext>
            </a:extLst>
          </p:cNvPr>
          <p:cNvSpPr txBox="1"/>
          <p:nvPr/>
        </p:nvSpPr>
        <p:spPr>
          <a:xfrm>
            <a:off x="7716888" y="5304333"/>
            <a:ext cx="3689653" cy="646334"/>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BE" sz="1800" b="1" i="0" u="none" strike="noStrike" kern="1200" cap="none" spc="0" baseline="0" dirty="0">
                <a:solidFill>
                  <a:srgbClr val="000000"/>
                </a:solidFill>
                <a:uFillTx/>
                <a:latin typeface="Aptos"/>
              </a:rPr>
              <a:t>Voir ci-dessous : questions et sous-questions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3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8EF1F-3A19-65F0-2AB7-B589DC4C0D59}"/>
              </a:ext>
            </a:extLst>
          </p:cNvPr>
          <p:cNvSpPr txBox="1">
            <a:spLocks noGrp="1"/>
          </p:cNvSpPr>
          <p:nvPr>
            <p:ph type="title"/>
          </p:nvPr>
        </p:nvSpPr>
        <p:spPr>
          <a:xfrm>
            <a:off x="6312232" y="211828"/>
            <a:ext cx="4960818" cy="699560"/>
          </a:xfrm>
        </p:spPr>
        <p:txBody>
          <a:bodyPr/>
          <a:lstStyle/>
          <a:p>
            <a:pPr lvl="0"/>
            <a:r>
              <a:rPr lang="fr-BE" sz="3600" dirty="0">
                <a:latin typeface="Poppins"/>
                <a:cs typeface="Poppins"/>
              </a:rPr>
              <a:t>Modalités </a:t>
            </a:r>
            <a:r>
              <a:rPr lang="fr-BE" sz="3600" dirty="0">
                <a:solidFill>
                  <a:srgbClr val="C00000"/>
                </a:solidFill>
                <a:latin typeface="Poppins"/>
                <a:cs typeface="Poppins"/>
              </a:rPr>
              <a:t>objectif 5</a:t>
            </a:r>
            <a:endParaRPr lang="fr-BE" sz="3600" dirty="0">
              <a:solidFill>
                <a:srgbClr val="C00000"/>
              </a:solidFill>
            </a:endParaRPr>
          </a:p>
        </p:txBody>
      </p:sp>
      <p:sp>
        <p:nvSpPr>
          <p:cNvPr id="3" name="Text Placeholder 2">
            <a:extLst>
              <a:ext uri="{FF2B5EF4-FFF2-40B4-BE49-F238E27FC236}">
                <a16:creationId xmlns:a16="http://schemas.microsoft.com/office/drawing/2014/main" id="{50873A16-60EC-9E8C-A78B-73977AB6CACE}"/>
              </a:ext>
            </a:extLst>
          </p:cNvPr>
          <p:cNvSpPr txBox="1">
            <a:spLocks noGrp="1"/>
          </p:cNvSpPr>
          <p:nvPr>
            <p:ph type="body" idx="4294967295"/>
          </p:nvPr>
        </p:nvSpPr>
        <p:spPr>
          <a:xfrm>
            <a:off x="589833" y="1207849"/>
            <a:ext cx="10803050" cy="5329141"/>
          </a:xfrm>
        </p:spPr>
        <p:txBody>
          <a:bodyPr/>
          <a:lstStyle/>
          <a:p>
            <a:pPr marL="0" lvl="0" indent="0">
              <a:lnSpc>
                <a:spcPct val="100000"/>
              </a:lnSpc>
              <a:spcBef>
                <a:spcPts val="0"/>
              </a:spcBef>
              <a:buNone/>
            </a:pPr>
            <a:r>
              <a:rPr lang="fr-BE" sz="2000" i="1" dirty="0">
                <a:latin typeface="Poppins" pitchFamily="2"/>
                <a:ea typeface="Roboto"/>
                <a:cs typeface="Poppins" pitchFamily="2"/>
              </a:rPr>
              <a:t>Permettre une juste rémunération des artistes, créateurs et techniciens </a:t>
            </a:r>
            <a:endParaRPr lang="fr-BE" sz="2000" dirty="0">
              <a:latin typeface="Poppins" pitchFamily="2"/>
              <a:ea typeface="Roboto"/>
              <a:cs typeface="Poppins" pitchFamily="2"/>
            </a:endParaRPr>
          </a:p>
          <a:p>
            <a:pPr marL="0" lvl="0" indent="0">
              <a:lnSpc>
                <a:spcPct val="100000"/>
              </a:lnSpc>
              <a:spcBef>
                <a:spcPts val="0"/>
              </a:spcBef>
              <a:buNone/>
            </a:pPr>
            <a:endParaRPr lang="fr-BE" sz="2000" b="0" dirty="0">
              <a:solidFill>
                <a:srgbClr val="898989"/>
              </a:solidFill>
              <a:latin typeface="Poppins" pitchFamily="2"/>
              <a:ea typeface="Roboto"/>
              <a:cs typeface="Poppins" pitchFamily="2"/>
            </a:endParaRPr>
          </a:p>
          <a:p>
            <a:pPr marL="0" lvl="0" indent="0">
              <a:lnSpc>
                <a:spcPct val="100000"/>
              </a:lnSpc>
              <a:spcBef>
                <a:spcPts val="0"/>
              </a:spcBef>
              <a:buNone/>
            </a:pPr>
            <a:r>
              <a:rPr lang="fr-BE" sz="2000" b="0" dirty="0">
                <a:latin typeface="Poppins" pitchFamily="2"/>
                <a:ea typeface="Roboto"/>
                <a:cs typeface="Poppins" pitchFamily="2"/>
              </a:rPr>
              <a:t>Essentiellement via </a:t>
            </a:r>
            <a:r>
              <a:rPr lang="fr-BE" sz="2000" b="0" u="sng" dirty="0">
                <a:latin typeface="Poppins" pitchFamily="2"/>
                <a:ea typeface="Roboto"/>
                <a:cs typeface="Poppins" pitchFamily="2"/>
              </a:rPr>
              <a:t>les rapports financiers </a:t>
            </a:r>
            <a:r>
              <a:rPr lang="fr-BE" sz="2000" b="0" dirty="0">
                <a:latin typeface="Poppins" pitchFamily="2"/>
                <a:ea typeface="Roboto"/>
                <a:cs typeface="Poppins" pitchFamily="2"/>
              </a:rPr>
              <a:t>remis selon les trames adaptées aux </a:t>
            </a:r>
          </a:p>
          <a:p>
            <a:pPr marL="0" lvl="0" indent="0">
              <a:lnSpc>
                <a:spcPct val="100000"/>
              </a:lnSpc>
              <a:spcBef>
                <a:spcPts val="0"/>
              </a:spcBef>
              <a:buNone/>
            </a:pPr>
            <a:r>
              <a:rPr lang="fr-BE" sz="2000" b="0" dirty="0">
                <a:latin typeface="Poppins" pitchFamily="2"/>
                <a:ea typeface="Roboto"/>
                <a:cs typeface="Poppins" pitchFamily="2"/>
              </a:rPr>
              <a:t>   secteurs.</a:t>
            </a:r>
          </a:p>
          <a:p>
            <a:pPr marL="0" lvl="0" indent="0">
              <a:lnSpc>
                <a:spcPct val="100000"/>
              </a:lnSpc>
              <a:spcBef>
                <a:spcPts val="0"/>
              </a:spcBef>
              <a:buNone/>
            </a:pPr>
            <a:endParaRPr lang="fr-BE" sz="2000" b="0" dirty="0">
              <a:solidFill>
                <a:srgbClr val="898989"/>
              </a:solidFill>
              <a:latin typeface="Poppins" pitchFamily="2"/>
              <a:ea typeface="Roboto"/>
              <a:cs typeface="Poppins" pitchFamily="2"/>
            </a:endParaRPr>
          </a:p>
          <a:p>
            <a:pPr marL="0" lvl="0" indent="0">
              <a:lnSpc>
                <a:spcPct val="100000"/>
              </a:lnSpc>
              <a:spcBef>
                <a:spcPts val="0"/>
              </a:spcBef>
              <a:buNone/>
            </a:pPr>
            <a:r>
              <a:rPr lang="fr-BE" sz="2000" b="0" dirty="0">
                <a:latin typeface="Poppins" pitchFamily="2"/>
                <a:ea typeface="Roboto"/>
                <a:cs typeface="Poppins" pitchFamily="2"/>
              </a:rPr>
              <a:t>Une analyse portant sur les comptes 61 et les 62 du compte de résultat et du </a:t>
            </a:r>
          </a:p>
          <a:p>
            <a:pPr marL="0" lvl="0" indent="0">
              <a:lnSpc>
                <a:spcPct val="100000"/>
              </a:lnSpc>
              <a:spcBef>
                <a:spcPts val="0"/>
              </a:spcBef>
              <a:buNone/>
            </a:pPr>
            <a:r>
              <a:rPr lang="fr-BE" sz="2000" b="0" dirty="0">
                <a:latin typeface="Poppins" pitchFamily="2"/>
                <a:ea typeface="Roboto"/>
                <a:cs typeface="Poppins" pitchFamily="2"/>
              </a:rPr>
              <a:t>   budget (et leur concordance).</a:t>
            </a:r>
          </a:p>
          <a:p>
            <a:pPr marL="0" lvl="0" indent="0">
              <a:lnSpc>
                <a:spcPct val="100000"/>
              </a:lnSpc>
              <a:spcBef>
                <a:spcPts val="0"/>
              </a:spcBef>
              <a:buNone/>
            </a:pPr>
            <a:endParaRPr lang="fr-BE" sz="2000" b="0" dirty="0">
              <a:latin typeface="Poppins" pitchFamily="2"/>
              <a:ea typeface="Roboto"/>
              <a:cs typeface="Poppins" pitchFamily="2"/>
            </a:endParaRPr>
          </a:p>
          <a:p>
            <a:pPr marL="0" lvl="0" indent="0">
              <a:lnSpc>
                <a:spcPct val="100000"/>
              </a:lnSpc>
              <a:spcBef>
                <a:spcPts val="0"/>
              </a:spcBef>
              <a:buNone/>
            </a:pPr>
            <a:r>
              <a:rPr lang="fr-BE" sz="2000" b="0" dirty="0">
                <a:latin typeface="Poppins" pitchFamily="2"/>
                <a:ea typeface="Roboto"/>
                <a:cs typeface="Poppins" pitchFamily="2"/>
              </a:rPr>
              <a:t>Une contextualisation par secteur, par finalité (structure de création, de diffusion…), </a:t>
            </a:r>
          </a:p>
          <a:p>
            <a:pPr marL="0" lvl="0" indent="0">
              <a:lnSpc>
                <a:spcPct val="100000"/>
              </a:lnSpc>
              <a:spcBef>
                <a:spcPts val="0"/>
              </a:spcBef>
              <a:buNone/>
            </a:pPr>
            <a:r>
              <a:rPr lang="fr-BE" sz="2000" b="0" dirty="0">
                <a:latin typeface="Poppins" pitchFamily="2"/>
                <a:ea typeface="Roboto"/>
                <a:cs typeface="Poppins" pitchFamily="2"/>
              </a:rPr>
              <a:t>  par cahier des charges…</a:t>
            </a:r>
          </a:p>
          <a:p>
            <a:pPr marL="0" lvl="0" indent="0">
              <a:lnSpc>
                <a:spcPct val="100000"/>
              </a:lnSpc>
              <a:spcBef>
                <a:spcPts val="0"/>
              </a:spcBef>
              <a:buNone/>
            </a:pPr>
            <a:endParaRPr lang="fr-BE" sz="2000" b="0" dirty="0">
              <a:solidFill>
                <a:srgbClr val="898989"/>
              </a:solidFill>
              <a:latin typeface="Poppins" pitchFamily="2"/>
              <a:ea typeface="Roboto"/>
              <a:cs typeface="Poppins" pitchFamily="2"/>
            </a:endParaRPr>
          </a:p>
          <a:p>
            <a:pPr marL="0" lvl="0" indent="0">
              <a:lnSpc>
                <a:spcPct val="100000"/>
              </a:lnSpc>
              <a:spcBef>
                <a:spcPts val="0"/>
              </a:spcBef>
              <a:buNone/>
            </a:pPr>
            <a:r>
              <a:rPr lang="fr-BE" sz="2000" b="0" dirty="0">
                <a:latin typeface="Poppins" pitchFamily="2"/>
                <a:ea typeface="Roboto"/>
                <a:cs typeface="Poppins" pitchFamily="2"/>
              </a:rPr>
              <a:t>En référence au cadre légal ou conventionnel existant (dont les conventions </a:t>
            </a:r>
          </a:p>
          <a:p>
            <a:pPr marL="0" lvl="0" indent="0">
              <a:lnSpc>
                <a:spcPct val="100000"/>
              </a:lnSpc>
              <a:spcBef>
                <a:spcPts val="0"/>
              </a:spcBef>
              <a:buNone/>
            </a:pPr>
            <a:r>
              <a:rPr lang="fr-BE" sz="2000" b="0" dirty="0">
                <a:latin typeface="Poppins" pitchFamily="2"/>
                <a:ea typeface="Roboto"/>
                <a:cs typeface="Poppins" pitchFamily="2"/>
              </a:rPr>
              <a:t>  paritaires, la charte de bonne gouvernance)/</a:t>
            </a:r>
          </a:p>
          <a:p>
            <a:pPr marL="0" lvl="0" indent="0">
              <a:lnSpc>
                <a:spcPct val="100000"/>
              </a:lnSpc>
              <a:spcBef>
                <a:spcPts val="0"/>
              </a:spcBef>
              <a:buNone/>
            </a:pPr>
            <a:endParaRPr lang="fr-BE" sz="2000" b="0" dirty="0">
              <a:solidFill>
                <a:srgbClr val="898989"/>
              </a:solidFill>
              <a:latin typeface="Poppins" pitchFamily="2"/>
              <a:ea typeface="Roboto"/>
              <a:cs typeface="Poppins" pitchFamily="2"/>
            </a:endParaRPr>
          </a:p>
          <a:p>
            <a:pPr marL="0" lvl="0" indent="0">
              <a:lnSpc>
                <a:spcPct val="100000"/>
              </a:lnSpc>
              <a:spcBef>
                <a:spcPts val="0"/>
              </a:spcBef>
              <a:buNone/>
            </a:pPr>
            <a:r>
              <a:rPr lang="fr-BE" sz="2000" b="0" dirty="0">
                <a:latin typeface="Poppins" pitchFamily="2"/>
                <a:ea typeface="Roboto"/>
                <a:cs typeface="Poppins" pitchFamily="2"/>
              </a:rPr>
              <a:t>Une analyse diachronique (n et n-1, n-2…) et synchronique (comptabilité </a:t>
            </a:r>
          </a:p>
          <a:p>
            <a:pPr marL="0" lvl="0" indent="0">
              <a:lnSpc>
                <a:spcPct val="100000"/>
              </a:lnSpc>
              <a:spcBef>
                <a:spcPts val="0"/>
              </a:spcBef>
              <a:buNone/>
            </a:pPr>
            <a:r>
              <a:rPr lang="fr-BE" sz="2000" b="0" dirty="0">
                <a:latin typeface="Poppins" pitchFamily="2"/>
                <a:ea typeface="Roboto"/>
                <a:cs typeface="Poppins" pitchFamily="2"/>
              </a:rPr>
              <a:t>  consolidée)/</a:t>
            </a:r>
            <a:endParaRPr lang="en-US" sz="2400" b="0" dirty="0">
              <a:solidFill>
                <a:srgbClr val="898989"/>
              </a:solidFill>
              <a:latin typeface="Roboto" pitchFamily="2"/>
              <a:ea typeface="Roboto" pitchFamily="2"/>
            </a:endParaRP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539</TotalTime>
  <Words>2763</Words>
  <Application>Microsoft Office PowerPoint</Application>
  <PresentationFormat>Grand écran</PresentationFormat>
  <Paragraphs>382</Paragraphs>
  <Slides>25</Slides>
  <Notes>24</Notes>
  <HiddenSlides>0</HiddenSlides>
  <MMClips>0</MMClips>
  <ScaleCrop>false</ScaleCrop>
  <HeadingPairs>
    <vt:vector size="6" baseType="variant">
      <vt:variant>
        <vt:lpstr>Polices utilisées</vt:lpstr>
      </vt:variant>
      <vt:variant>
        <vt:i4>10</vt:i4>
      </vt:variant>
      <vt:variant>
        <vt:lpstr>Thème</vt:lpstr>
      </vt:variant>
      <vt:variant>
        <vt:i4>1</vt:i4>
      </vt:variant>
      <vt:variant>
        <vt:lpstr>Titres des diapositives</vt:lpstr>
      </vt:variant>
      <vt:variant>
        <vt:i4>25</vt:i4>
      </vt:variant>
    </vt:vector>
  </HeadingPairs>
  <TitlesOfParts>
    <vt:vector size="36" baseType="lpstr">
      <vt:lpstr>Aptos</vt:lpstr>
      <vt:lpstr>Arial</vt:lpstr>
      <vt:lpstr>Calibri</vt:lpstr>
      <vt:lpstr>Poppins</vt:lpstr>
      <vt:lpstr>Poppins ExtraLight</vt:lpstr>
      <vt:lpstr>Poppins Light</vt:lpstr>
      <vt:lpstr>Poppins Medium</vt:lpstr>
      <vt:lpstr>Poppins SemiBold</vt:lpstr>
      <vt:lpstr>Roboto</vt:lpstr>
      <vt:lpstr>Wingdings</vt:lpstr>
      <vt:lpstr>Thème Office</vt:lpstr>
      <vt:lpstr>Auto-évaluation et arts de la scène</vt:lpstr>
      <vt:lpstr>Séance d'information</vt:lpstr>
      <vt:lpstr>Contrôle, évaluation, auto-évaluation</vt:lpstr>
      <vt:lpstr>Une démarche en triangle</vt:lpstr>
      <vt:lpstr>Le chemin en  arts de la scène</vt:lpstr>
      <vt:lpstr>Les objectifs généraux du décret</vt:lpstr>
      <vt:lpstr>5 objectifs  2 modalités d’auto-évaluation</vt:lpstr>
      <vt:lpstr>Modalités objectifs 1, 2, 3 et 4</vt:lpstr>
      <vt:lpstr>Modalités objectif 5</vt:lpstr>
      <vt:lpstr>Eléments financiers</vt:lpstr>
      <vt:lpstr>Un calendrier en 5 phases</vt:lpstr>
      <vt:lpstr>Calendrier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 rôle de l'Administration</vt:lpstr>
      <vt:lpstr>Etude de cas – Phase I</vt:lpstr>
      <vt:lpstr>Etude de cas – Phase I</vt:lpstr>
      <vt:lpstr>Etude de cas – Phase I</vt:lpstr>
      <vt:lpstr>Etude de cas – Phase I</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 FW-B</dc:title>
  <dc:creator>BELLAIRE Delphine</dc:creator>
  <cp:lastModifiedBy>VAN DER HOEVEN Roland</cp:lastModifiedBy>
  <cp:revision>639</cp:revision>
  <dcterms:created xsi:type="dcterms:W3CDTF">2023-10-03T13:55:50Z</dcterms:created>
  <dcterms:modified xsi:type="dcterms:W3CDTF">2025-06-30T07:08:28Z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0x010100804972AD07DC1646B5048A1A8355889D</vt:lpwstr>
  </property>
  <property fmtid="{D5CDD505-2E9C-101B-9397-08002B2CF9AE}" pid="3" name="MediaServiceImageTags">
    <vt:lpwstr/>
  </property>
</Properties>
</file>